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91" r:id="rId1"/>
  </p:sldMasterIdLst>
  <p:notesMasterIdLst>
    <p:notesMasterId r:id="rId99"/>
  </p:notesMasterIdLst>
  <p:sldIdLst>
    <p:sldId id="374" r:id="rId2"/>
    <p:sldId id="390" r:id="rId3"/>
    <p:sldId id="391" r:id="rId4"/>
    <p:sldId id="392" r:id="rId5"/>
    <p:sldId id="393" r:id="rId6"/>
    <p:sldId id="394" r:id="rId7"/>
    <p:sldId id="395"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17" r:id="rId30"/>
    <p:sldId id="418" r:id="rId31"/>
    <p:sldId id="419" r:id="rId32"/>
    <p:sldId id="420" r:id="rId33"/>
    <p:sldId id="421" r:id="rId34"/>
    <p:sldId id="422" r:id="rId35"/>
    <p:sldId id="423" r:id="rId36"/>
    <p:sldId id="424" r:id="rId37"/>
    <p:sldId id="425" r:id="rId38"/>
    <p:sldId id="426" r:id="rId39"/>
    <p:sldId id="427" r:id="rId40"/>
    <p:sldId id="428" r:id="rId41"/>
    <p:sldId id="429" r:id="rId42"/>
    <p:sldId id="430" r:id="rId43"/>
    <p:sldId id="431" r:id="rId44"/>
    <p:sldId id="432" r:id="rId45"/>
    <p:sldId id="433" r:id="rId46"/>
    <p:sldId id="434" r:id="rId47"/>
    <p:sldId id="435" r:id="rId48"/>
    <p:sldId id="436" r:id="rId49"/>
    <p:sldId id="437" r:id="rId50"/>
    <p:sldId id="438" r:id="rId51"/>
    <p:sldId id="439" r:id="rId52"/>
    <p:sldId id="440" r:id="rId53"/>
    <p:sldId id="441" r:id="rId54"/>
    <p:sldId id="442" r:id="rId55"/>
    <p:sldId id="443" r:id="rId56"/>
    <p:sldId id="444" r:id="rId57"/>
    <p:sldId id="445" r:id="rId58"/>
    <p:sldId id="446" r:id="rId59"/>
    <p:sldId id="447" r:id="rId60"/>
    <p:sldId id="448" r:id="rId61"/>
    <p:sldId id="449" r:id="rId62"/>
    <p:sldId id="450" r:id="rId63"/>
    <p:sldId id="451" r:id="rId64"/>
    <p:sldId id="452" r:id="rId65"/>
    <p:sldId id="453" r:id="rId66"/>
    <p:sldId id="454" r:id="rId67"/>
    <p:sldId id="455" r:id="rId68"/>
    <p:sldId id="456" r:id="rId69"/>
    <p:sldId id="457" r:id="rId70"/>
    <p:sldId id="458" r:id="rId71"/>
    <p:sldId id="459" r:id="rId72"/>
    <p:sldId id="460" r:id="rId73"/>
    <p:sldId id="461" r:id="rId74"/>
    <p:sldId id="462" r:id="rId75"/>
    <p:sldId id="463" r:id="rId76"/>
    <p:sldId id="464" r:id="rId77"/>
    <p:sldId id="465" r:id="rId78"/>
    <p:sldId id="466" r:id="rId79"/>
    <p:sldId id="467" r:id="rId80"/>
    <p:sldId id="468" r:id="rId81"/>
    <p:sldId id="469" r:id="rId82"/>
    <p:sldId id="470" r:id="rId83"/>
    <p:sldId id="471" r:id="rId84"/>
    <p:sldId id="472" r:id="rId85"/>
    <p:sldId id="473" r:id="rId86"/>
    <p:sldId id="474" r:id="rId87"/>
    <p:sldId id="475" r:id="rId88"/>
    <p:sldId id="476" r:id="rId89"/>
    <p:sldId id="477" r:id="rId90"/>
    <p:sldId id="478" r:id="rId91"/>
    <p:sldId id="479" r:id="rId92"/>
    <p:sldId id="480" r:id="rId93"/>
    <p:sldId id="481" r:id="rId94"/>
    <p:sldId id="482" r:id="rId95"/>
    <p:sldId id="483" r:id="rId96"/>
    <p:sldId id="484" r:id="rId97"/>
    <p:sldId id="485" r:id="rId9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41" autoAdjust="0"/>
    <p:restoredTop sz="94660"/>
  </p:normalViewPr>
  <p:slideViewPr>
    <p:cSldViewPr>
      <p:cViewPr varScale="1">
        <p:scale>
          <a:sx n="82" d="100"/>
          <a:sy n="82" d="100"/>
        </p:scale>
        <p:origin x="1608" y="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9ACBF121-A71F-45D2-B4E1-B57CCC556A06}" type="datetimeFigureOut">
              <a:rPr lang="en-US"/>
              <a:pPr>
                <a:defRPr/>
              </a:pPr>
              <a:t>8/20/2023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744BC22-81E0-4C5E-9529-9653346F138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F43D9FEB-CA4D-4663-9C0D-9FA0A89CF11F}" type="slidenum">
              <a:rPr lang="en-US" altLang="en-US"/>
              <a:pPr/>
              <a:t>‹#›</a:t>
            </a:fld>
            <a:endParaRPr lang="en-US" altLang="en-US"/>
          </a:p>
        </p:txBody>
      </p:sp>
    </p:spTree>
    <p:extLst>
      <p:ext uri="{BB962C8B-B14F-4D97-AF65-F5344CB8AC3E}">
        <p14:creationId xmlns:p14="http://schemas.microsoft.com/office/powerpoint/2010/main" val="573920842"/>
      </p:ext>
    </p:extLst>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F0B16506-E386-4011-BC3A-C8D6372FADB1}" type="slidenum">
              <a:rPr lang="en-US" altLang="en-US"/>
              <a:pPr/>
              <a:t>‹#›</a:t>
            </a:fld>
            <a:endParaRPr lang="en-US" altLang="en-US"/>
          </a:p>
        </p:txBody>
      </p:sp>
    </p:spTree>
    <p:extLst>
      <p:ext uri="{BB962C8B-B14F-4D97-AF65-F5344CB8AC3E}">
        <p14:creationId xmlns:p14="http://schemas.microsoft.com/office/powerpoint/2010/main" val="4002457090"/>
      </p:ext>
    </p:extLst>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9E8F6EC5-F63F-4972-BC73-E6466551095A}" type="slidenum">
              <a:rPr lang="en-US" altLang="en-US"/>
              <a:pPr/>
              <a:t>‹#›</a:t>
            </a:fld>
            <a:endParaRPr lang="en-US" altLang="en-US"/>
          </a:p>
        </p:txBody>
      </p:sp>
    </p:spTree>
    <p:extLst>
      <p:ext uri="{BB962C8B-B14F-4D97-AF65-F5344CB8AC3E}">
        <p14:creationId xmlns:p14="http://schemas.microsoft.com/office/powerpoint/2010/main" val="2480525881"/>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00E08BD8-0050-4C23-9F9A-A36B3ED13B5E}" type="slidenum">
              <a:rPr lang="en-US" altLang="en-US"/>
              <a:pPr/>
              <a:t>‹#›</a:t>
            </a:fld>
            <a:endParaRPr lang="en-US" altLang="en-US"/>
          </a:p>
        </p:txBody>
      </p:sp>
    </p:spTree>
    <p:extLst>
      <p:ext uri="{BB962C8B-B14F-4D97-AF65-F5344CB8AC3E}">
        <p14:creationId xmlns:p14="http://schemas.microsoft.com/office/powerpoint/2010/main" val="3661953951"/>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805373B9-837C-47C7-A506-30FFF614EE33}" type="slidenum">
              <a:rPr lang="en-US" altLang="en-US"/>
              <a:pPr/>
              <a:t>‹#›</a:t>
            </a:fld>
            <a:endParaRPr lang="en-US" altLang="en-US"/>
          </a:p>
        </p:txBody>
      </p:sp>
    </p:spTree>
    <p:extLst>
      <p:ext uri="{BB962C8B-B14F-4D97-AF65-F5344CB8AC3E}">
        <p14:creationId xmlns:p14="http://schemas.microsoft.com/office/powerpoint/2010/main" val="265739887"/>
      </p:ext>
    </p:extLst>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1FF5632C-2FB7-4A66-843B-7A9A731B2A24}" type="slidenum">
              <a:rPr lang="en-US" altLang="en-US"/>
              <a:pPr/>
              <a:t>‹#›</a:t>
            </a:fld>
            <a:endParaRPr lang="en-US" altLang="en-US"/>
          </a:p>
        </p:txBody>
      </p:sp>
    </p:spTree>
    <p:extLst>
      <p:ext uri="{BB962C8B-B14F-4D97-AF65-F5344CB8AC3E}">
        <p14:creationId xmlns:p14="http://schemas.microsoft.com/office/powerpoint/2010/main" val="456134204"/>
      </p:ext>
    </p:extLst>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fld id="{C699CECA-FA1D-45BD-B4D8-D7C5AE083362}" type="slidenum">
              <a:rPr lang="en-US" altLang="en-US"/>
              <a:pPr/>
              <a:t>‹#›</a:t>
            </a:fld>
            <a:endParaRPr lang="en-US" altLang="en-US"/>
          </a:p>
        </p:txBody>
      </p:sp>
    </p:spTree>
    <p:extLst>
      <p:ext uri="{BB962C8B-B14F-4D97-AF65-F5344CB8AC3E}">
        <p14:creationId xmlns:p14="http://schemas.microsoft.com/office/powerpoint/2010/main" val="1908567566"/>
      </p:ext>
    </p:extLst>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fld id="{398DFDF3-4B74-4473-871E-A7B71326D139}" type="slidenum">
              <a:rPr lang="en-US" altLang="en-US"/>
              <a:pPr/>
              <a:t>‹#›</a:t>
            </a:fld>
            <a:endParaRPr lang="en-US" altLang="en-US"/>
          </a:p>
        </p:txBody>
      </p:sp>
    </p:spTree>
    <p:extLst>
      <p:ext uri="{BB962C8B-B14F-4D97-AF65-F5344CB8AC3E}">
        <p14:creationId xmlns:p14="http://schemas.microsoft.com/office/powerpoint/2010/main" val="2029540654"/>
      </p:ext>
    </p:extLst>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fld id="{82D5A2E4-342B-444B-9140-34AE695D6B6F}" type="slidenum">
              <a:rPr lang="en-US" altLang="en-US"/>
              <a:pPr/>
              <a:t>‹#›</a:t>
            </a:fld>
            <a:endParaRPr lang="en-US" altLang="en-US"/>
          </a:p>
        </p:txBody>
      </p:sp>
    </p:spTree>
    <p:extLst>
      <p:ext uri="{BB962C8B-B14F-4D97-AF65-F5344CB8AC3E}">
        <p14:creationId xmlns:p14="http://schemas.microsoft.com/office/powerpoint/2010/main" val="4251493477"/>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77194CB1-9859-498E-B7FC-88BAAC1B3ACE}" type="slidenum">
              <a:rPr lang="en-US" altLang="en-US"/>
              <a:pPr/>
              <a:t>‹#›</a:t>
            </a:fld>
            <a:endParaRPr lang="en-US" altLang="en-US"/>
          </a:p>
        </p:txBody>
      </p:sp>
    </p:spTree>
    <p:extLst>
      <p:ext uri="{BB962C8B-B14F-4D97-AF65-F5344CB8AC3E}">
        <p14:creationId xmlns:p14="http://schemas.microsoft.com/office/powerpoint/2010/main" val="1139982160"/>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A00442F7-6766-433C-BA2F-BB5AA2518C4A}" type="slidenum">
              <a:rPr lang="en-US" altLang="en-US"/>
              <a:pPr/>
              <a:t>‹#›</a:t>
            </a:fld>
            <a:endParaRPr lang="en-US" altLang="en-US"/>
          </a:p>
        </p:txBody>
      </p:sp>
    </p:spTree>
    <p:extLst>
      <p:ext uri="{BB962C8B-B14F-4D97-AF65-F5344CB8AC3E}">
        <p14:creationId xmlns:p14="http://schemas.microsoft.com/office/powerpoint/2010/main" val="3842178120"/>
      </p:ext>
    </p:extLst>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r-Latn-R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smtClean="0"/>
              <a:t>Edit Master text styles</a:t>
            </a:r>
          </a:p>
          <a:p>
            <a:pPr lvl="1"/>
            <a:r>
              <a:rPr lang="en-US" altLang="sr-Latn-RS" smtClean="0"/>
              <a:t>Second level</a:t>
            </a:r>
          </a:p>
          <a:p>
            <a:pPr lvl="2"/>
            <a:r>
              <a:rPr lang="en-US" altLang="sr-Latn-RS" smtClean="0"/>
              <a:t>Third level</a:t>
            </a:r>
          </a:p>
          <a:p>
            <a:pPr lvl="3"/>
            <a:r>
              <a:rPr lang="en-US" altLang="sr-Latn-RS" smtClean="0"/>
              <a:t>Fourth level</a:t>
            </a:r>
          </a:p>
          <a:p>
            <a:pPr lvl="4"/>
            <a:r>
              <a:rPr lang="en-US" altLang="sr-Latn-R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F2F3832A-C7BA-4489-B897-DF50A3DED45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ransition>
    <p:dissolve/>
  </p:transition>
  <p:timing>
    <p:tnLst>
      <p:par>
        <p:cTn id="1" dur="indefinite" restart="never" nodeType="tmRoot"/>
      </p:par>
    </p:tnLst>
  </p:timing>
  <p:hf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Calibri" panose="020F0502020204030204" pitchFamily="34" charset="0"/>
        </a:defRPr>
      </a:lvl2pPr>
      <a:lvl3pPr algn="ctr" defTabSz="685800" rtl="0" eaLnBrk="0" fontAlgn="base" hangingPunct="0">
        <a:spcBef>
          <a:spcPct val="0"/>
        </a:spcBef>
        <a:spcAft>
          <a:spcPct val="0"/>
        </a:spcAft>
        <a:defRPr sz="3300">
          <a:solidFill>
            <a:schemeClr val="tx1"/>
          </a:solidFill>
          <a:latin typeface="Calibri" panose="020F0502020204030204" pitchFamily="34" charset="0"/>
        </a:defRPr>
      </a:lvl3pPr>
      <a:lvl4pPr algn="ctr" defTabSz="685800" rtl="0" eaLnBrk="0" fontAlgn="base" hangingPunct="0">
        <a:spcBef>
          <a:spcPct val="0"/>
        </a:spcBef>
        <a:spcAft>
          <a:spcPct val="0"/>
        </a:spcAft>
        <a:defRPr sz="3300">
          <a:solidFill>
            <a:schemeClr val="tx1"/>
          </a:solidFill>
          <a:latin typeface="Calibri" panose="020F0502020204030204" pitchFamily="34" charset="0"/>
        </a:defRPr>
      </a:lvl4pPr>
      <a:lvl5pPr algn="ctr" defTabSz="685800" rtl="0" eaLnBrk="0" fontAlgn="base" hangingPunct="0">
        <a:spcBef>
          <a:spcPct val="0"/>
        </a:spcBef>
        <a:spcAft>
          <a:spcPct val="0"/>
        </a:spcAft>
        <a:defRPr sz="3300">
          <a:solidFill>
            <a:schemeClr val="tx1"/>
          </a:solidFill>
          <a:latin typeface="Calibri" panose="020F0502020204030204" pitchFamily="34" charset="0"/>
        </a:defRPr>
      </a:lvl5pPr>
      <a:lvl6pPr marL="457200" algn="ctr" defTabSz="685800" rtl="0" fontAlgn="base">
        <a:spcBef>
          <a:spcPct val="0"/>
        </a:spcBef>
        <a:spcAft>
          <a:spcPct val="0"/>
        </a:spcAft>
        <a:defRPr sz="3300">
          <a:solidFill>
            <a:schemeClr val="tx1"/>
          </a:solidFill>
          <a:latin typeface="Calibri" panose="020F0502020204030204" pitchFamily="34" charset="0"/>
        </a:defRPr>
      </a:lvl6pPr>
      <a:lvl7pPr marL="914400" algn="ctr" defTabSz="685800" rtl="0" fontAlgn="base">
        <a:spcBef>
          <a:spcPct val="0"/>
        </a:spcBef>
        <a:spcAft>
          <a:spcPct val="0"/>
        </a:spcAft>
        <a:defRPr sz="3300">
          <a:solidFill>
            <a:schemeClr val="tx1"/>
          </a:solidFill>
          <a:latin typeface="Calibri" panose="020F0502020204030204" pitchFamily="34" charset="0"/>
        </a:defRPr>
      </a:lvl7pPr>
      <a:lvl8pPr marL="1371600" algn="ctr" defTabSz="685800" rtl="0" fontAlgn="base">
        <a:spcBef>
          <a:spcPct val="0"/>
        </a:spcBef>
        <a:spcAft>
          <a:spcPct val="0"/>
        </a:spcAft>
        <a:defRPr sz="3300">
          <a:solidFill>
            <a:schemeClr val="tx1"/>
          </a:solidFill>
          <a:latin typeface="Calibri" panose="020F0502020204030204" pitchFamily="34" charset="0"/>
        </a:defRPr>
      </a:lvl8pPr>
      <a:lvl9pPr marL="1828800" algn="ctr" defTabSz="685800"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jpeg"/></Relationships>
</file>

<file path=ppt/slides/_rels/slide5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jpeg"/><Relationship Id="rId4" Type="http://schemas.openxmlformats.org/officeDocument/2006/relationships/image" Target="../media/image9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image" Target="../media/image100.jpeg"/><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3.png"/><Relationship Id="rId4" Type="http://schemas.openxmlformats.org/officeDocument/2006/relationships/image" Target="../media/image10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114.jpeg"/><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image" Target="../media/image108.jpeg"/><Relationship Id="rId1" Type="http://schemas.openxmlformats.org/officeDocument/2006/relationships/slideLayout" Target="../slideLayouts/slideLayout2.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120.jpeg"/><Relationship Id="rId2" Type="http://schemas.openxmlformats.org/officeDocument/2006/relationships/image" Target="../media/image115.png"/><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jpeg"/><Relationship Id="rId4" Type="http://schemas.openxmlformats.org/officeDocument/2006/relationships/image" Target="../media/image117.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 Id="rId5" Type="http://schemas.openxmlformats.org/officeDocument/2006/relationships/image" Target="../media/image124.jpeg"/><Relationship Id="rId4" Type="http://schemas.openxmlformats.org/officeDocument/2006/relationships/image" Target="../media/image123.jpeg"/></Relationships>
</file>

<file path=ppt/slides/_rels/slide85.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9.jpeg"/><Relationship Id="rId7" Type="http://schemas.openxmlformats.org/officeDocument/2006/relationships/image" Target="../media/image133.jpeg"/><Relationship Id="rId2" Type="http://schemas.openxmlformats.org/officeDocument/2006/relationships/image" Target="../media/image128.jpeg"/><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35.jpeg"/><Relationship Id="rId7" Type="http://schemas.openxmlformats.org/officeDocument/2006/relationships/image" Target="../media/image139.png"/><Relationship Id="rId2" Type="http://schemas.openxmlformats.org/officeDocument/2006/relationships/image" Target="../media/image134.jpeg"/><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41.jpeg"/><Relationship Id="rId7" Type="http://schemas.openxmlformats.org/officeDocument/2006/relationships/image" Target="../media/image145.jpeg"/><Relationship Id="rId2" Type="http://schemas.openxmlformats.org/officeDocument/2006/relationships/image" Target="../media/image140.jpeg"/><Relationship Id="rId1" Type="http://schemas.openxmlformats.org/officeDocument/2006/relationships/slideLayout" Target="../slideLayouts/slideLayout2.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47.jpeg"/><Relationship Id="rId7" Type="http://schemas.openxmlformats.org/officeDocument/2006/relationships/image" Target="../media/image151.jpeg"/><Relationship Id="rId2" Type="http://schemas.openxmlformats.org/officeDocument/2006/relationships/image" Target="../media/image146.jpeg"/><Relationship Id="rId1" Type="http://schemas.openxmlformats.org/officeDocument/2006/relationships/slideLayout" Target="../slideLayouts/slideLayout2.xml"/><Relationship Id="rId6" Type="http://schemas.openxmlformats.org/officeDocument/2006/relationships/image" Target="../media/image150.png"/><Relationship Id="rId5" Type="http://schemas.openxmlformats.org/officeDocument/2006/relationships/image" Target="../media/image149.jpeg"/><Relationship Id="rId4" Type="http://schemas.openxmlformats.org/officeDocument/2006/relationships/image" Target="../media/image148.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ubtitle 2"/>
          <p:cNvSpPr>
            <a:spLocks noGrp="1"/>
          </p:cNvSpPr>
          <p:nvPr>
            <p:ph type="subTitle" idx="1"/>
          </p:nvPr>
        </p:nvSpPr>
        <p:spPr>
          <a:xfrm>
            <a:off x="1163637" y="3645024"/>
            <a:ext cx="7461448" cy="1080368"/>
          </a:xfrm>
        </p:spPr>
        <p:txBody>
          <a:bodyPr rtlCol="0">
            <a:normAutofit fontScale="92500" lnSpcReduction="20000"/>
          </a:bodyPr>
          <a:lstStyle/>
          <a:p>
            <a:pPr rtl="0">
              <a:defRPr/>
            </a:pPr>
            <a:r>
              <a:rPr lang="sr-Cyrl-RS" altLang="sr-Latn-RS" dirty="0"/>
              <a:t>Prof. </a:t>
            </a:r>
            <a:r>
              <a:rPr lang="sr-Cyrl-RS" altLang="sr-Latn-RS" dirty="0" smtClean="0"/>
              <a:t>Dr </a:t>
            </a:r>
            <a:r>
              <a:rPr lang="sr-Cyrl-RS" altLang="sr-Latn-RS" dirty="0"/>
              <a:t>Aleksandar Matić, orthopedic surgeon,</a:t>
            </a:r>
          </a:p>
          <a:p>
            <a:pPr rtl="0">
              <a:defRPr/>
            </a:pPr>
            <a:r>
              <a:rPr lang="sr-Cyrl-RS" altLang="sr-Latn-RS" dirty="0"/>
              <a:t>Clinic for Orthopedics and </a:t>
            </a:r>
            <a:r>
              <a:rPr lang="sr-Cyrl-RS" altLang="sr-Latn-RS" dirty="0" smtClean="0"/>
              <a:t>Traumatology</a:t>
            </a:r>
            <a:r>
              <a:rPr lang="en-GB" altLang="sr-Latn-RS" dirty="0" smtClean="0"/>
              <a:t>, U</a:t>
            </a:r>
            <a:r>
              <a:rPr lang="sr-Cyrl-RS" altLang="sr-Latn-RS" dirty="0" smtClean="0"/>
              <a:t>KC </a:t>
            </a:r>
            <a:r>
              <a:rPr lang="sr-Cyrl-RS" altLang="sr-Latn-RS" dirty="0"/>
              <a:t>Kragujevac,</a:t>
            </a:r>
          </a:p>
          <a:p>
            <a:pPr rtl="0">
              <a:defRPr/>
            </a:pPr>
            <a:r>
              <a:rPr lang="sr-Cyrl-RS" altLang="sr-Latn-RS" dirty="0"/>
              <a:t>Faculty of Medical Sciences, University of Kragujevac</a:t>
            </a:r>
            <a:endParaRPr lang="sr-Latn-RS" altLang="sr-Latn-RS" dirty="0"/>
          </a:p>
        </p:txBody>
      </p:sp>
      <p:sp>
        <p:nvSpPr>
          <p:cNvPr id="2" name="Title 1"/>
          <p:cNvSpPr>
            <a:spLocks noGrp="1"/>
          </p:cNvSpPr>
          <p:nvPr>
            <p:ph type="ctrTitle"/>
          </p:nvPr>
        </p:nvSpPr>
        <p:spPr>
          <a:xfrm>
            <a:off x="1979712" y="2420888"/>
            <a:ext cx="5829300" cy="1101725"/>
          </a:xfrm>
        </p:spPr>
        <p:txBody>
          <a:bodyPr/>
          <a:lstStyle/>
          <a:p>
            <a:pPr rtl="0" eaLnBrk="1" hangingPunct="1"/>
            <a:r>
              <a:rPr lang="sr-Cyrl-RS" altLang="sr-Latn-RS" dirty="0" smtClean="0"/>
              <a:t>Lower extremity injuries</a:t>
            </a:r>
            <a:endParaRPr lang="en-US" altLang="sr-Latn-RS" dirty="0" smtClean="0"/>
          </a:p>
        </p:txBody>
      </p:sp>
      <p:sp>
        <p:nvSpPr>
          <p:cNvPr id="3076" name="TextBox 1"/>
          <p:cNvSpPr txBox="1">
            <a:spLocks noChangeArrowheads="1"/>
          </p:cNvSpPr>
          <p:nvPr/>
        </p:nvSpPr>
        <p:spPr bwMode="auto">
          <a:xfrm>
            <a:off x="3816449" y="5166469"/>
            <a:ext cx="21558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dirty="0"/>
              <a:t>IASM Surgery 2</a:t>
            </a:r>
          </a:p>
          <a:p>
            <a:pPr algn="ctr" rtl="0"/>
            <a:r>
              <a:rPr lang="sr-Cyrl-RS" altLang="en-US" dirty="0"/>
              <a:t>15th week</a:t>
            </a:r>
            <a:endParaRPr lang="en-US" altLang="en-US" dirty="0"/>
          </a:p>
        </p:txBody>
      </p:sp>
      <p:pic>
        <p:nvPicPr>
          <p:cNvPr id="307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3400" y="681038"/>
            <a:ext cx="138271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57888" y="403225"/>
            <a:ext cx="20066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8435" name="Content Placeholder 1"/>
          <p:cNvSpPr>
            <a:spLocks noGrp="1"/>
          </p:cNvSpPr>
          <p:nvPr>
            <p:ph idx="1"/>
          </p:nvPr>
        </p:nvSpPr>
        <p:spPr>
          <a:xfrm>
            <a:off x="900113" y="657225"/>
            <a:ext cx="8243887" cy="5699125"/>
          </a:xfrm>
        </p:spPr>
        <p:txBody>
          <a:bodyPr/>
          <a:lstStyle/>
          <a:p>
            <a:pPr algn="l" rtl="0">
              <a:defRPr/>
            </a:pPr>
            <a:r>
              <a:rPr lang="sr-Cyrl-RS" altLang="sr-Latn-RS" sz="2000" b="1" u="sng" dirty="0">
                <a:latin typeface="Times New Roman" panose="02020603050405020304" pitchFamily="18" charset="0"/>
                <a:cs typeface="Times New Roman" panose="02020603050405020304" pitchFamily="18" charset="0"/>
              </a:rPr>
              <a:t>Classification:</a:t>
            </a:r>
          </a:p>
          <a:p>
            <a:pPr lvl="1" algn="l" rtl="0">
              <a:defRPr/>
            </a:pPr>
            <a:r>
              <a:rPr lang="sr-Latn-RS" altLang="sr-Latn-RS" sz="1700" dirty="0">
                <a:latin typeface="Times New Roman" panose="02020603050405020304" pitchFamily="18" charset="0"/>
                <a:cs typeface="Times New Roman" panose="02020603050405020304" pitchFamily="18" charset="0"/>
              </a:rPr>
              <a:t>Garden-</a:t>
            </a:r>
            <a:r>
              <a:rPr lang="sr-Cyrl-RS" altLang="sr-Latn-RS" sz="1700" dirty="0">
                <a:latin typeface="Times New Roman" panose="02020603050405020304" pitchFamily="18" charset="0"/>
                <a:cs typeface="Times New Roman" panose="02020603050405020304" pitchFamily="18" charset="0"/>
              </a:rPr>
              <a:t>this classification depends on the dislocation assessed by AP radiography of the pelvis with hips:</a:t>
            </a:r>
          </a:p>
          <a:p>
            <a:pPr lvl="2" algn="l" rtl="0">
              <a:buFont typeface="Wingdings" panose="05000000000000000000" pitchFamily="2" charset="2"/>
              <a:buChar char="Ø"/>
              <a:defRPr/>
            </a:pPr>
            <a:r>
              <a:rPr lang="sr-Latn-RS" altLang="sr-Latn-RS" sz="1600" dirty="0" smtClean="0">
                <a:latin typeface="Times New Roman" panose="02020603050405020304" pitchFamily="18" charset="0"/>
                <a:cs typeface="Times New Roman" panose="02020603050405020304" pitchFamily="18" charset="0"/>
              </a:rPr>
              <a:t>Garden</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type </a:t>
            </a:r>
            <a:r>
              <a:rPr lang="sr-Cyrl-RS" altLang="sr-Latn-RS" sz="1600" dirty="0">
                <a:latin typeface="Times New Roman" panose="02020603050405020304" pitchFamily="18" charset="0"/>
                <a:cs typeface="Times New Roman" panose="02020603050405020304" pitchFamily="18" charset="0"/>
              </a:rPr>
              <a:t>1 and 2 are femoral neck fractures without dislocation – Stable fractures</a:t>
            </a:r>
          </a:p>
          <a:p>
            <a:pPr lvl="2" algn="l" rtl="0">
              <a:buFont typeface="Wingdings" panose="05000000000000000000" pitchFamily="2" charset="2"/>
              <a:buChar char="Ø"/>
              <a:defRPr/>
            </a:pPr>
            <a:r>
              <a:rPr lang="sr-Latn-RS" altLang="sr-Latn-RS" sz="1600" dirty="0" smtClean="0">
                <a:latin typeface="Times New Roman" panose="02020603050405020304" pitchFamily="18" charset="0"/>
                <a:cs typeface="Times New Roman" panose="02020603050405020304" pitchFamily="18" charset="0"/>
              </a:rPr>
              <a:t>Garden</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type </a:t>
            </a:r>
            <a:r>
              <a:rPr lang="sr-Cyrl-RS" altLang="sr-Latn-RS" sz="1600" dirty="0">
                <a:latin typeface="Times New Roman" panose="02020603050405020304" pitchFamily="18" charset="0"/>
                <a:cs typeface="Times New Roman" panose="02020603050405020304" pitchFamily="18" charset="0"/>
              </a:rPr>
              <a:t>3 and 4 are fractures with dislocation - Unstable fractures</a:t>
            </a:r>
          </a:p>
          <a:p>
            <a:pPr lvl="1" algn="l" rtl="0">
              <a:defRPr/>
            </a:pPr>
            <a:r>
              <a:rPr lang="sr-Cyrl-RS" altLang="sr-Latn-RS" sz="1700" dirty="0">
                <a:latin typeface="Times New Roman" panose="02020603050405020304" pitchFamily="18" charset="0"/>
                <a:cs typeface="Times New Roman" panose="02020603050405020304" pitchFamily="18" charset="0"/>
              </a:rPr>
              <a:t>A special type of femoral neck fracture is localized in the transitional zone between the neck and the trochanteric region, called a basocervical fracture of the proximal femur.</a:t>
            </a:r>
          </a:p>
          <a:p>
            <a:pPr algn="l" rtl="0">
              <a:defRPr/>
            </a:pPr>
            <a:endParaRPr lang="sr-Cyrl-RS" altLang="sr-Latn-RS" sz="2000" dirty="0">
              <a:latin typeface="Times New Roman" panose="02020603050405020304" pitchFamily="18" charset="0"/>
              <a:cs typeface="Times New Roman" panose="02020603050405020304" pitchFamily="18" charset="0"/>
            </a:endParaRPr>
          </a:p>
          <a:p>
            <a:pPr algn="l" rtl="0">
              <a:defRPr/>
            </a:pPr>
            <a:endParaRPr lang="sr-Cyrl-RS" altLang="sr-Latn-RS" sz="2000" dirty="0">
              <a:latin typeface="Times New Roman" panose="02020603050405020304" pitchFamily="18" charset="0"/>
              <a:cs typeface="Times New Roman" panose="02020603050405020304" pitchFamily="18" charset="0"/>
            </a:endParaRPr>
          </a:p>
          <a:p>
            <a:pPr algn="l" rtl="0">
              <a:defRPr/>
            </a:pPr>
            <a:endParaRPr lang="sr-Cyrl-RS" altLang="sr-Latn-RS" sz="2000" dirty="0">
              <a:latin typeface="Times New Roman" panose="02020603050405020304" pitchFamily="18" charset="0"/>
              <a:cs typeface="Times New Roman" panose="02020603050405020304" pitchFamily="18" charset="0"/>
            </a:endParaRPr>
          </a:p>
          <a:p>
            <a:pPr algn="l" rtl="0">
              <a:defRPr/>
            </a:pPr>
            <a:endParaRPr lang="sr-Cyrl-RS" altLang="sr-Latn-RS" sz="2000"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defRPr/>
            </a:pPr>
            <a:endParaRPr lang="sr-Cyrl-RS" altLang="sr-Latn-RS" sz="2000" dirty="0">
              <a:latin typeface="Times New Roman" panose="02020603050405020304" pitchFamily="18" charset="0"/>
              <a:cs typeface="Times New Roman" panose="02020603050405020304" pitchFamily="18" charset="0"/>
            </a:endParaRPr>
          </a:p>
          <a:p>
            <a:pPr algn="l" rtl="0">
              <a:defRPr/>
            </a:pPr>
            <a:r>
              <a:rPr lang="sr-Cyrl-RS" altLang="sr-Latn-RS" sz="2000" b="1" u="sng" dirty="0">
                <a:latin typeface="Times New Roman" panose="02020603050405020304" pitchFamily="18" charset="0"/>
                <a:cs typeface="Times New Roman" panose="02020603050405020304" pitchFamily="18" charset="0"/>
              </a:rPr>
              <a:t>Pathophysiology:</a:t>
            </a:r>
          </a:p>
          <a:p>
            <a:pPr lvl="1" algn="l" rtl="0">
              <a:defRPr/>
            </a:pPr>
            <a:r>
              <a:rPr lang="sr-Cyrl-RS" altLang="sr-Latn-RS" sz="1700" dirty="0">
                <a:latin typeface="Times New Roman" panose="02020603050405020304" pitchFamily="18" charset="0"/>
                <a:cs typeface="Times New Roman" panose="02020603050405020304" pitchFamily="18" charset="0"/>
              </a:rPr>
              <a:t>Damage to the circulation of the femoral head</a:t>
            </a:r>
          </a:p>
          <a:p>
            <a:pPr lvl="1" algn="l" rtl="0">
              <a:defRPr/>
            </a:pPr>
            <a:r>
              <a:rPr lang="sr-Cyrl-RS" altLang="sr-Latn-RS" sz="1700" dirty="0">
                <a:latin typeface="Times New Roman" panose="02020603050405020304" pitchFamily="18" charset="0"/>
                <a:cs typeface="Times New Roman" panose="02020603050405020304" pitchFamily="18" charset="0"/>
              </a:rPr>
              <a:t>Foveal artery; Posterior medial and lateral circumflex femoral artery</a:t>
            </a:r>
          </a:p>
          <a:p>
            <a:pPr lvl="1" algn="l" rtl="0">
              <a:defRPr/>
            </a:pPr>
            <a:r>
              <a:rPr lang="sr-Cyrl-RS" altLang="sr-Latn-RS" sz="1700" dirty="0">
                <a:latin typeface="Times New Roman" panose="02020603050405020304" pitchFamily="18" charset="0"/>
                <a:cs typeface="Times New Roman" panose="02020603050405020304" pitchFamily="18" charset="0"/>
              </a:rPr>
              <a:t>Compromised circulation causes avascular necrosis of the femoral head, non-union, pseudoarthrosis, etc.</a:t>
            </a:r>
          </a:p>
        </p:txBody>
      </p:sp>
      <p:sp>
        <p:nvSpPr>
          <p:cNvPr id="1229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DB05F4B-EC30-451E-B8E1-BBF0B3E31CA1}" type="slidenum">
              <a:rPr lang="en-US" altLang="en-US">
                <a:solidFill>
                  <a:srgbClr val="898989"/>
                </a:solidFill>
              </a:rPr>
              <a:pPr algn="l" rtl="0"/>
              <a:t>10</a:t>
            </a:fld>
            <a:endParaRPr lang="en-US" altLang="en-US">
              <a:solidFill>
                <a:srgbClr val="898989"/>
              </a:solidFill>
            </a:endParaRPr>
          </a:p>
        </p:txBody>
      </p:sp>
      <p:pic>
        <p:nvPicPr>
          <p:cNvPr id="12293" name="Picture 4"/>
          <p:cNvPicPr>
            <a:picLocks noChangeAspect="1" noChangeArrowheads="1"/>
          </p:cNvPicPr>
          <p:nvPr/>
        </p:nvPicPr>
        <p:blipFill>
          <a:blip r:embed="rId2">
            <a:extLst>
              <a:ext uri="{28A0092B-C50C-407E-A947-70E740481C1C}">
                <a14:useLocalDpi xmlns:a14="http://schemas.microsoft.com/office/drawing/2010/main" val="0"/>
              </a:ext>
            </a:extLst>
          </a:blip>
          <a:srcRect l="2637" t="9290" r="2858" b="10928"/>
          <a:stretch>
            <a:fillRect/>
          </a:stretch>
        </p:blipFill>
        <p:spPr bwMode="auto">
          <a:xfrm>
            <a:off x="1511300" y="3068638"/>
            <a:ext cx="61214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3315"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Pain in the area of ​​the injured groin and the inner part of the upper leg</a:t>
            </a:r>
          </a:p>
          <a:p>
            <a:pPr lvl="1" algn="l" rtl="0"/>
            <a:r>
              <a:rPr lang="sr-Cyrl-RS" altLang="sr-Latn-RS" sz="1700" dirty="0" smtClean="0">
                <a:latin typeface="Times New Roman" panose="02020603050405020304" pitchFamily="18" charset="0"/>
                <a:cs typeface="Times New Roman" panose="02020603050405020304" pitchFamily="18" charset="0"/>
              </a:rPr>
              <a:t>The injured extremity is often shortened, externally rotated</a:t>
            </a:r>
          </a:p>
          <a:p>
            <a:pPr lvl="1" algn="l" rtl="0"/>
            <a:r>
              <a:rPr lang="sr-Cyrl-RS" altLang="sr-Latn-RS" sz="1700" dirty="0" smtClean="0">
                <a:latin typeface="Times New Roman" panose="02020603050405020304" pitchFamily="18" charset="0"/>
                <a:cs typeface="Times New Roman" panose="02020603050405020304" pitchFamily="18" charset="0"/>
              </a:rPr>
              <a:t>Active and passive movements are limited by pain</a:t>
            </a:r>
          </a:p>
          <a:p>
            <a:pPr lvl="1" algn="l" rtl="0"/>
            <a:r>
              <a:rPr lang="sr-Cyrl-RS" altLang="sr-Latn-RS" sz="1700" dirty="0" smtClean="0">
                <a:latin typeface="Times New Roman" panose="02020603050405020304" pitchFamily="18" charset="0"/>
                <a:cs typeface="Times New Roman" panose="02020603050405020304" pitchFamily="18" charset="0"/>
              </a:rPr>
              <a:t>Elevation of the extended extremity from the </a:t>
            </a:r>
            <a:r>
              <a:rPr lang="en-GB" altLang="sr-Latn-RS" sz="1700" dirty="0" smtClean="0">
                <a:latin typeface="Times New Roman" panose="02020603050405020304" pitchFamily="18" charset="0"/>
                <a:cs typeface="Times New Roman" panose="02020603050405020304" pitchFamily="18" charset="0"/>
              </a:rPr>
              <a:t>surface </a:t>
            </a:r>
            <a:r>
              <a:rPr lang="sr-Cyrl-RS" altLang="sr-Latn-RS" sz="1700" dirty="0" smtClean="0">
                <a:latin typeface="Times New Roman" panose="02020603050405020304" pitchFamily="18" charset="0"/>
                <a:cs typeface="Times New Roman" panose="02020603050405020304" pitchFamily="18" charset="0"/>
              </a:rPr>
              <a:t>is </a:t>
            </a:r>
            <a:r>
              <a:rPr lang="sr-Cyrl-RS" altLang="sr-Latn-RS" sz="1700" dirty="0" smtClean="0">
                <a:latin typeface="Times New Roman" panose="02020603050405020304" pitchFamily="18" charset="0"/>
                <a:cs typeface="Times New Roman" panose="02020603050405020304" pitchFamily="18" charset="0"/>
              </a:rPr>
              <a:t>usually not performed</a:t>
            </a:r>
          </a:p>
        </p:txBody>
      </p:sp>
      <p:sp>
        <p:nvSpPr>
          <p:cNvPr id="1331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C6AACA7-8D8B-4279-B052-D471506F1509}" type="slidenum">
              <a:rPr lang="en-US" altLang="en-US">
                <a:solidFill>
                  <a:srgbClr val="898989"/>
                </a:solidFill>
              </a:rPr>
              <a:pPr algn="l" rtl="0"/>
              <a:t>11</a:t>
            </a:fld>
            <a:endParaRPr lang="en-US" altLang="en-US">
              <a:solidFill>
                <a:srgbClr val="898989"/>
              </a:solidFill>
            </a:endParaRPr>
          </a:p>
        </p:txBody>
      </p:sp>
      <p:pic>
        <p:nvPicPr>
          <p:cNvPr id="13317" name="Picture 4"/>
          <p:cNvPicPr>
            <a:picLocks noChangeAspect="1" noChangeArrowheads="1"/>
          </p:cNvPicPr>
          <p:nvPr/>
        </p:nvPicPr>
        <p:blipFill>
          <a:blip r:embed="rId2">
            <a:extLst>
              <a:ext uri="{28A0092B-C50C-407E-A947-70E740481C1C}">
                <a14:useLocalDpi xmlns:a14="http://schemas.microsoft.com/office/drawing/2010/main" val="0"/>
              </a:ext>
            </a:extLst>
          </a:blip>
          <a:srcRect l="18015" t="1555" r="20142" b="25111"/>
          <a:stretch>
            <a:fillRect/>
          </a:stretch>
        </p:blipFill>
        <p:spPr bwMode="auto">
          <a:xfrm>
            <a:off x="2273300" y="2616200"/>
            <a:ext cx="4597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433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AP </a:t>
            </a:r>
            <a:r>
              <a:rPr lang="en-GB" altLang="sr-Latn-RS" sz="1700" dirty="0" smtClean="0">
                <a:latin typeface="Times New Roman" panose="02020603050405020304" pitchFamily="18" charset="0"/>
                <a:cs typeface="Times New Roman" panose="02020603050405020304" pitchFamily="18" charset="0"/>
              </a:rPr>
              <a:t>and profile </a:t>
            </a:r>
            <a:r>
              <a:rPr lang="sr-Cyrl-RS" altLang="sr-Latn-RS" sz="1700" dirty="0" smtClean="0">
                <a:latin typeface="Times New Roman" panose="02020603050405020304" pitchFamily="18" charset="0"/>
                <a:cs typeface="Times New Roman" panose="02020603050405020304" pitchFamily="18" charset="0"/>
              </a:rPr>
              <a:t>radiography</a:t>
            </a:r>
            <a:r>
              <a:rPr lang="en-GB" altLang="sr-Latn-RS" sz="1700" dirty="0" smtClean="0">
                <a:latin typeface="Times New Roman" panose="02020603050405020304" pitchFamily="18" charset="0"/>
                <a:cs typeface="Times New Roman" panose="02020603050405020304" pitchFamily="18" charset="0"/>
              </a:rPr>
              <a:t> </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Latn-RS" altLang="sr-Latn-RS" sz="1700" dirty="0" smtClean="0">
                <a:latin typeface="Times New Roman" panose="02020603050405020304" pitchFamily="18" charset="0"/>
                <a:cs typeface="Times New Roman" panose="02020603050405020304" pitchFamily="18" charset="0"/>
              </a:rPr>
              <a:t>MDCT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or </a:t>
            </a:r>
            <a:r>
              <a:rPr lang="sr-Cyrl-RS" altLang="sr-Latn-RS" sz="1700" dirty="0" smtClean="0">
                <a:latin typeface="Times New Roman" panose="02020603050405020304" pitchFamily="18" charset="0"/>
                <a:cs typeface="Times New Roman" panose="02020603050405020304" pitchFamily="18" charset="0"/>
              </a:rPr>
              <a:t>MRI rarely needed</a:t>
            </a: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Nonoperative: Poor general condition of the patient, high perioperative risk due to comorbidities. It is carried out by resting, positioning in bed, using antidecubitus prophylaxis, thromboprophylaxis, analgesic therapy</a:t>
            </a:r>
          </a:p>
          <a:p>
            <a:pPr lvl="1" algn="l" rtl="0"/>
            <a:r>
              <a:rPr lang="sr-Cyrl-RS" altLang="sr-Latn-RS" sz="1700" dirty="0" smtClean="0">
                <a:latin typeface="Times New Roman" panose="02020603050405020304" pitchFamily="18" charset="0"/>
                <a:cs typeface="Times New Roman" panose="02020603050405020304" pitchFamily="18" charset="0"/>
              </a:rPr>
              <a:t>Operative: Treatment of choice, early verticalization, return to daily activities.</a:t>
            </a:r>
          </a:p>
        </p:txBody>
      </p:sp>
      <p:sp>
        <p:nvSpPr>
          <p:cNvPr id="1434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89DF957-0533-41A9-B291-C60009901A87}" type="slidenum">
              <a:rPr lang="en-US" altLang="en-US">
                <a:solidFill>
                  <a:srgbClr val="898989"/>
                </a:solidFill>
              </a:rPr>
              <a:pPr algn="l" rtl="0"/>
              <a:t>12</a:t>
            </a:fld>
            <a:endParaRPr lang="en-US" altLang="en-US">
              <a:solidFill>
                <a:srgbClr val="898989"/>
              </a:solidFill>
            </a:endParaRPr>
          </a:p>
        </p:txBody>
      </p:sp>
      <p:pic>
        <p:nvPicPr>
          <p:cNvPr id="14341" name="Picture 4"/>
          <p:cNvPicPr>
            <a:picLocks noChangeAspect="1" noChangeArrowheads="1"/>
          </p:cNvPicPr>
          <p:nvPr/>
        </p:nvPicPr>
        <p:blipFill>
          <a:blip r:embed="rId2">
            <a:extLst>
              <a:ext uri="{28A0092B-C50C-407E-A947-70E740481C1C}">
                <a14:useLocalDpi xmlns:a14="http://schemas.microsoft.com/office/drawing/2010/main" val="0"/>
              </a:ext>
            </a:extLst>
          </a:blip>
          <a:srcRect l="17838" t="14729" r="1350" b="18649"/>
          <a:stretch>
            <a:fillRect/>
          </a:stretch>
        </p:blipFill>
        <p:spPr bwMode="auto">
          <a:xfrm>
            <a:off x="1600200" y="2133600"/>
            <a:ext cx="2876550"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5"/>
          <p:cNvPicPr>
            <a:picLocks noChangeAspect="1" noChangeArrowheads="1"/>
          </p:cNvPicPr>
          <p:nvPr/>
        </p:nvPicPr>
        <p:blipFill>
          <a:blip r:embed="rId3">
            <a:extLst>
              <a:ext uri="{28A0092B-C50C-407E-A947-70E740481C1C}">
                <a14:useLocalDpi xmlns:a14="http://schemas.microsoft.com/office/drawing/2010/main" val="0"/>
              </a:ext>
            </a:extLst>
          </a:blip>
          <a:srcRect t="850" b="23512"/>
          <a:stretch>
            <a:fillRect/>
          </a:stretch>
        </p:blipFill>
        <p:spPr bwMode="auto">
          <a:xfrm>
            <a:off x="4984750" y="2133600"/>
            <a:ext cx="31369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5363"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smtClean="0">
                <a:latin typeface="Times New Roman" panose="02020603050405020304" pitchFamily="18" charset="0"/>
                <a:cs typeface="Times New Roman" panose="02020603050405020304" pitchFamily="18" charset="0"/>
              </a:rPr>
              <a:t>Osteosynthesis:</a:t>
            </a: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a:p>
            <a:pPr lvl="1" algn="l" rtl="0"/>
            <a:r>
              <a:rPr lang="sr-Cyrl-RS" altLang="sr-Latn-RS" sz="1700" smtClean="0">
                <a:latin typeface="Times New Roman" panose="02020603050405020304" pitchFamily="18" charset="0"/>
                <a:cs typeface="Times New Roman" panose="02020603050405020304" pitchFamily="18" charset="0"/>
              </a:rPr>
              <a:t>Arthroplasty:</a:t>
            </a:r>
          </a:p>
        </p:txBody>
      </p:sp>
      <p:sp>
        <p:nvSpPr>
          <p:cNvPr id="1536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E35C93-4E9A-4F92-8C1B-423BB8D3A532}" type="slidenum">
              <a:rPr lang="en-US" altLang="en-US">
                <a:solidFill>
                  <a:srgbClr val="898989"/>
                </a:solidFill>
              </a:rPr>
              <a:pPr algn="l" rtl="0"/>
              <a:t>13</a:t>
            </a:fld>
            <a:endParaRPr lang="en-US" altLang="en-US">
              <a:solidFill>
                <a:srgbClr val="898989"/>
              </a:solidFill>
            </a:endParaRPr>
          </a:p>
        </p:txBody>
      </p:sp>
      <p:pic>
        <p:nvPicPr>
          <p:cNvPr id="1536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b="16708"/>
          <a:stretch>
            <a:fillRect/>
          </a:stretch>
        </p:blipFill>
        <p:spPr bwMode="auto">
          <a:xfrm>
            <a:off x="3668713" y="1347788"/>
            <a:ext cx="23368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t="7161" r="17902" b="14069"/>
          <a:stretch>
            <a:fillRect/>
          </a:stretch>
        </p:blipFill>
        <p:spPr bwMode="auto">
          <a:xfrm>
            <a:off x="6315075" y="1347788"/>
            <a:ext cx="221773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r="11374" b="9419"/>
          <a:stretch>
            <a:fillRect/>
          </a:stretch>
        </p:blipFill>
        <p:spPr bwMode="auto">
          <a:xfrm>
            <a:off x="3668713" y="4221163"/>
            <a:ext cx="2336800"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l="11374" b="9419"/>
          <a:stretch>
            <a:fillRect/>
          </a:stretch>
        </p:blipFill>
        <p:spPr bwMode="auto">
          <a:xfrm>
            <a:off x="1116013" y="4221163"/>
            <a:ext cx="2336800"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l="11374" b="2452"/>
          <a:stretch>
            <a:fillRect/>
          </a:stretch>
        </p:blipFill>
        <p:spPr bwMode="auto">
          <a:xfrm>
            <a:off x="6296025" y="4221163"/>
            <a:ext cx="2236788"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l="19427"/>
          <a:stretch>
            <a:fillRect/>
          </a:stretch>
        </p:blipFill>
        <p:spPr bwMode="auto">
          <a:xfrm>
            <a:off x="1116013" y="1347788"/>
            <a:ext cx="23368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8435" name="Content Placeholder 1"/>
          <p:cNvSpPr>
            <a:spLocks noGrp="1"/>
          </p:cNvSpPr>
          <p:nvPr>
            <p:ph idx="1"/>
          </p:nvPr>
        </p:nvSpPr>
        <p:spPr>
          <a:xfrm>
            <a:off x="900113" y="657225"/>
            <a:ext cx="8243887" cy="5699125"/>
          </a:xfrm>
        </p:spPr>
        <p:txBody>
          <a:bodyPr/>
          <a:lstStyle/>
          <a:p>
            <a:pPr algn="l" rtl="0">
              <a:defRPr/>
            </a:pPr>
            <a:r>
              <a:rPr lang="sr-Cyrl-RS" altLang="sr-Latn-RS" sz="2000" b="1" u="sng" dirty="0">
                <a:latin typeface="Times New Roman" panose="02020603050405020304" pitchFamily="18" charset="0"/>
                <a:cs typeface="Times New Roman" panose="02020603050405020304" pitchFamily="18" charset="0"/>
              </a:rPr>
              <a:t>Rehabilitation:</a:t>
            </a:r>
          </a:p>
          <a:p>
            <a:pPr lvl="1" algn="l" rtl="0">
              <a:defRPr/>
            </a:pPr>
            <a:r>
              <a:rPr lang="sr-Cyrl-RS" altLang="sr-Latn-RS" sz="1700" dirty="0">
                <a:latin typeface="Times New Roman" panose="02020603050405020304" pitchFamily="18" charset="0"/>
                <a:cs typeface="Times New Roman" panose="02020603050405020304" pitchFamily="18" charset="0"/>
              </a:rPr>
              <a:t>Early verticalization</a:t>
            </a:r>
          </a:p>
          <a:p>
            <a:pPr lvl="1" algn="l" rtl="0">
              <a:defRPr/>
            </a:pPr>
            <a:r>
              <a:rPr lang="sr-Cyrl-RS" altLang="sr-Latn-RS" sz="1700" dirty="0">
                <a:latin typeface="Times New Roman" panose="02020603050405020304" pitchFamily="18" charset="0"/>
                <a:cs typeface="Times New Roman" panose="02020603050405020304" pitchFamily="18" charset="0"/>
              </a:rPr>
              <a:t>Independent walk</a:t>
            </a:r>
          </a:p>
          <a:p>
            <a:pPr lvl="1" algn="l" rtl="0">
              <a:defRPr/>
            </a:pPr>
            <a:r>
              <a:rPr lang="sr-Cyrl-RS" altLang="sr-Latn-RS" sz="1700" dirty="0">
                <a:latin typeface="Times New Roman" panose="02020603050405020304" pitchFamily="18" charset="0"/>
                <a:cs typeface="Times New Roman" panose="02020603050405020304" pitchFamily="18" charset="0"/>
              </a:rPr>
              <a:t>Education about permitted and prohibited activities</a:t>
            </a:r>
          </a:p>
          <a:p>
            <a:pPr lvl="1" algn="l" rtl="0">
              <a:defRPr/>
            </a:pPr>
            <a:r>
              <a:rPr lang="sr-Cyrl-RS" altLang="sr-Latn-RS" sz="1700" dirty="0">
                <a:latin typeface="Times New Roman" panose="02020603050405020304" pitchFamily="18" charset="0"/>
                <a:cs typeface="Times New Roman" panose="02020603050405020304" pitchFamily="18" charset="0"/>
              </a:rPr>
              <a:t>Strengthening the muscles</a:t>
            </a:r>
          </a:p>
          <a:p>
            <a:pPr lvl="1" algn="l" rtl="0">
              <a:defRPr/>
            </a:pPr>
            <a:r>
              <a:rPr lang="sr-Cyrl-RS" altLang="sr-Latn-RS" sz="1700" dirty="0">
                <a:latin typeface="Times New Roman" panose="02020603050405020304" pitchFamily="18" charset="0"/>
                <a:cs typeface="Times New Roman" panose="02020603050405020304" pitchFamily="18" charset="0"/>
              </a:rPr>
              <a:t>Returning to the level of activity before the injury as soon as possible</a:t>
            </a:r>
          </a:p>
          <a:p>
            <a:pPr marL="342900" lvl="1" indent="0" algn="l" rtl="0">
              <a:buFont typeface="Arial" panose="020B0604020202020204" pitchFamily="34" charset="0"/>
              <a:buNone/>
              <a:defRPr/>
            </a:pPr>
            <a:endParaRPr lang="sr-Cyrl-RS" altLang="sr-Latn-RS" sz="1700" dirty="0">
              <a:latin typeface="Times New Roman" panose="02020603050405020304" pitchFamily="18" charset="0"/>
              <a:cs typeface="Times New Roman" panose="02020603050405020304" pitchFamily="18" charset="0"/>
            </a:endParaRPr>
          </a:p>
          <a:p>
            <a:pPr algn="l" rtl="0">
              <a:defRPr/>
            </a:pPr>
            <a:r>
              <a:rPr lang="sr-Cyrl-RS" altLang="sr-Latn-RS" sz="2000" b="1" u="sng" dirty="0">
                <a:latin typeface="Times New Roman" panose="02020603050405020304" pitchFamily="18" charset="0"/>
                <a:cs typeface="Times New Roman" panose="02020603050405020304" pitchFamily="18" charset="0"/>
              </a:rPr>
              <a:t>Complications:</a:t>
            </a:r>
          </a:p>
          <a:p>
            <a:pPr lvl="1" algn="l" rtl="0">
              <a:defRPr/>
            </a:pPr>
            <a:r>
              <a:rPr lang="sr-Cyrl-RS" altLang="sr-Latn-RS" sz="1700" dirty="0">
                <a:latin typeface="Times New Roman" panose="02020603050405020304" pitchFamily="18" charset="0"/>
                <a:cs typeface="Times New Roman" panose="02020603050405020304" pitchFamily="18" charset="0"/>
              </a:rPr>
              <a:t>Infections</a:t>
            </a:r>
          </a:p>
          <a:p>
            <a:pPr lvl="1" algn="l" rtl="0">
              <a:defRPr/>
            </a:pPr>
            <a:r>
              <a:rPr lang="sr-Cyrl-RS" altLang="sr-Latn-RS" sz="1700" dirty="0" smtClean="0">
                <a:latin typeface="Times New Roman" panose="02020603050405020304" pitchFamily="18" charset="0"/>
                <a:cs typeface="Times New Roman" panose="02020603050405020304" pitchFamily="18" charset="0"/>
              </a:rPr>
              <a:t>Injury</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n</a:t>
            </a:r>
            <a:r>
              <a:rPr lang="sr-Latn-RS" altLang="sr-Latn-RS" sz="1700" dirty="0">
                <a:latin typeface="Times New Roman" panose="02020603050405020304" pitchFamily="18" charset="0"/>
                <a:cs typeface="Times New Roman" panose="02020603050405020304" pitchFamily="18" charset="0"/>
              </a:rPr>
              <a:t>. ischiadicus</a:t>
            </a:r>
          </a:p>
          <a:p>
            <a:pPr lvl="1" algn="l" rtl="0">
              <a:defRPr/>
            </a:pPr>
            <a:r>
              <a:rPr lang="sr-Cyrl-RS" altLang="sr-Latn-RS" sz="1700" dirty="0">
                <a:latin typeface="Times New Roman" panose="02020603050405020304" pitchFamily="18" charset="0"/>
                <a:cs typeface="Times New Roman" panose="02020603050405020304" pitchFamily="18" charset="0"/>
              </a:rPr>
              <a:t>Endoprosthesis luxations</a:t>
            </a:r>
          </a:p>
          <a:p>
            <a:pPr lvl="1" algn="l" rtl="0">
              <a:defRPr/>
            </a:pPr>
            <a:r>
              <a:rPr lang="sr-Cyrl-RS" altLang="sr-Latn-RS" sz="1700" dirty="0">
                <a:latin typeface="Times New Roman" panose="02020603050405020304" pitchFamily="18" charset="0"/>
                <a:cs typeface="Times New Roman" panose="02020603050405020304" pitchFamily="18" charset="0"/>
              </a:rPr>
              <a:t>Iatrogenic fractures</a:t>
            </a:r>
          </a:p>
          <a:p>
            <a:pPr lvl="1" algn="l" rtl="0">
              <a:defRPr/>
            </a:pPr>
            <a:r>
              <a:rPr lang="sr-Cyrl-RS" altLang="sr-Latn-RS" sz="1700" dirty="0">
                <a:latin typeface="Times New Roman" panose="02020603050405020304" pitchFamily="18" charset="0"/>
                <a:cs typeface="Times New Roman" panose="02020603050405020304" pitchFamily="18" charset="0"/>
              </a:rPr>
              <a:t>Thromboembolic complications</a:t>
            </a:r>
          </a:p>
        </p:txBody>
      </p:sp>
      <p:sp>
        <p:nvSpPr>
          <p:cNvPr id="1638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122B12A-8334-44F5-837E-7C9B503CCF22}" type="slidenum">
              <a:rPr lang="en-US" altLang="en-US">
                <a:solidFill>
                  <a:srgbClr val="898989"/>
                </a:solidFill>
              </a:rPr>
              <a:pPr algn="l" rtl="0"/>
              <a:t>14</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sp>
        <p:nvSpPr>
          <p:cNvPr id="17411" name="Content Placeholder 1"/>
          <p:cNvSpPr>
            <a:spLocks noGrp="1"/>
          </p:cNvSpPr>
          <p:nvPr>
            <p:ph idx="1"/>
          </p:nvPr>
        </p:nvSpPr>
        <p:spPr>
          <a:xfrm>
            <a:off x="900113" y="657225"/>
            <a:ext cx="8243887" cy="5699125"/>
          </a:xfrm>
        </p:spPr>
        <p:txBody>
          <a:bodyPr/>
          <a:lstStyle/>
          <a:p>
            <a:pPr algn="l" rtl="0"/>
            <a:r>
              <a:rPr lang="sr-Cyrl-RS" altLang="sr-Latn-RS" sz="2000" smtClean="0">
                <a:latin typeface="Times New Roman" panose="02020603050405020304" pitchFamily="18" charset="0"/>
                <a:cs typeface="Times New Roman" panose="02020603050405020304" pitchFamily="18" charset="0"/>
              </a:rPr>
              <a:t>Extracapsular hip fractures (trochanteric and subtrochanteric)</a:t>
            </a:r>
          </a:p>
          <a:p>
            <a:pPr algn="l" rtl="0"/>
            <a:r>
              <a:rPr lang="sr-Cyrl-RS" altLang="sr-Latn-RS" sz="2000" b="1" u="sng" smtClean="0">
                <a:latin typeface="Times New Roman" panose="02020603050405020304" pitchFamily="18" charset="0"/>
                <a:cs typeface="Times New Roman" panose="02020603050405020304" pitchFamily="18" charset="0"/>
              </a:rPr>
              <a:t>Epidemiology:</a:t>
            </a:r>
          </a:p>
          <a:p>
            <a:pPr lvl="1" algn="l" rtl="0"/>
            <a:r>
              <a:rPr lang="sr-Cyrl-RS" altLang="sr-Latn-RS" sz="1700" smtClean="0">
                <a:latin typeface="Times New Roman" panose="02020603050405020304" pitchFamily="18" charset="0"/>
                <a:cs typeface="Times New Roman" panose="02020603050405020304" pitchFamily="18" charset="0"/>
              </a:rPr>
              <a:t>Incidence on the rise</a:t>
            </a:r>
          </a:p>
          <a:p>
            <a:pPr lvl="1" algn="l" rtl="0"/>
            <a:r>
              <a:rPr lang="sr-Cyrl-RS" altLang="sr-Latn-RS" sz="1700" smtClean="0">
                <a:latin typeface="Times New Roman" panose="02020603050405020304" pitchFamily="18" charset="0"/>
                <a:cs typeface="Times New Roman" panose="02020603050405020304" pitchFamily="18" charset="0"/>
              </a:rPr>
              <a:t>Risk factors: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Age of the patient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Comorbidities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Osteoporosis</a:t>
            </a:r>
          </a:p>
        </p:txBody>
      </p:sp>
      <p:sp>
        <p:nvSpPr>
          <p:cNvPr id="1741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9934C53-0C2E-4195-A75E-21389AF99F43}" type="slidenum">
              <a:rPr lang="en-US" altLang="en-US">
                <a:solidFill>
                  <a:srgbClr val="898989"/>
                </a:solidFill>
              </a:rPr>
              <a:pPr algn="l" rtl="0"/>
              <a:t>15</a:t>
            </a:fld>
            <a:endParaRPr lang="en-US" altLang="en-US">
              <a:solidFill>
                <a:srgbClr val="898989"/>
              </a:solidFill>
            </a:endParaRPr>
          </a:p>
        </p:txBody>
      </p:sp>
      <p:pic>
        <p:nvPicPr>
          <p:cNvPr id="1741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3005138"/>
            <a:ext cx="2736850" cy="337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3006725"/>
            <a:ext cx="27368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sp>
        <p:nvSpPr>
          <p:cNvPr id="18435"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Classification:</a:t>
            </a:r>
          </a:p>
          <a:p>
            <a:pPr lvl="1" algn="l" rtl="0"/>
            <a:r>
              <a:rPr lang="sr-Cyrl-RS" altLang="sr-Latn-RS" sz="1700" dirty="0" smtClean="0">
                <a:latin typeface="Times New Roman" panose="02020603050405020304" pitchFamily="18" charset="0"/>
                <a:cs typeface="Times New Roman" panose="02020603050405020304" pitchFamily="18" charset="0"/>
              </a:rPr>
              <a:t>Intracapsular fractures (proximal to capsule insertion):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Femoral neck fracture</a:t>
            </a:r>
          </a:p>
          <a:p>
            <a:pPr lvl="1" algn="l" rtl="0"/>
            <a:r>
              <a:rPr lang="sr-Cyrl-RS" altLang="sr-Latn-RS" sz="1700" dirty="0" smtClean="0">
                <a:latin typeface="Times New Roman" panose="02020603050405020304" pitchFamily="18" charset="0"/>
                <a:cs typeface="Times New Roman" panose="02020603050405020304" pitchFamily="18" charset="0"/>
              </a:rPr>
              <a:t>Extracapsular fractures: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Trochanteric fractures (intertrochanteric and pertrochanteric fractures)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Subtrochanteric fractures (fracture </a:t>
            </a:r>
            <a:r>
              <a:rPr lang="en-GB" altLang="sr-Latn-RS" sz="1600" dirty="0" smtClean="0">
                <a:latin typeface="Times New Roman" panose="02020603050405020304" pitchFamily="18" charset="0"/>
                <a:cs typeface="Times New Roman" panose="02020603050405020304" pitchFamily="18" charset="0"/>
              </a:rPr>
              <a:t>line</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involves part of the femur from the most distal part of the lesser trochanter to the line 5</a:t>
            </a:r>
            <a:r>
              <a:rPr lang="sr-Latn-RS" altLang="sr-Latn-RS" sz="1600" dirty="0" smtClean="0">
                <a:latin typeface="Times New Roman" panose="02020603050405020304" pitchFamily="18" charset="0"/>
                <a:cs typeface="Times New Roman" panose="02020603050405020304" pitchFamily="18" charset="0"/>
              </a:rPr>
              <a:t>cm</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below </a:t>
            </a:r>
            <a:r>
              <a:rPr lang="sr-Cyrl-RS" altLang="sr-Latn-RS" sz="1600" dirty="0" smtClean="0">
                <a:latin typeface="Times New Roman" panose="02020603050405020304" pitchFamily="18" charset="0"/>
                <a:cs typeface="Times New Roman" panose="02020603050405020304" pitchFamily="18" charset="0"/>
              </a:rPr>
              <a:t>it)</a:t>
            </a:r>
          </a:p>
        </p:txBody>
      </p:sp>
      <p:sp>
        <p:nvSpPr>
          <p:cNvPr id="1843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3F013D8-02FC-49D9-ADCD-82BE78F048C3}" type="slidenum">
              <a:rPr lang="en-US" altLang="en-US">
                <a:solidFill>
                  <a:srgbClr val="898989"/>
                </a:solidFill>
              </a:rPr>
              <a:pPr algn="l" rtl="0"/>
              <a:t>16</a:t>
            </a:fld>
            <a:endParaRPr lang="en-US" altLang="en-US">
              <a:solidFill>
                <a:srgbClr val="898989"/>
              </a:solidFill>
            </a:endParaRPr>
          </a:p>
        </p:txBody>
      </p:sp>
      <p:pic>
        <p:nvPicPr>
          <p:cNvPr id="1843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588" y="2998788"/>
            <a:ext cx="5976937" cy="328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sp>
        <p:nvSpPr>
          <p:cNvPr id="19459" name="Content Placeholder 1"/>
          <p:cNvSpPr>
            <a:spLocks noGrp="1"/>
          </p:cNvSpPr>
          <p:nvPr>
            <p:ph idx="1"/>
          </p:nvPr>
        </p:nvSpPr>
        <p:spPr>
          <a:xfrm>
            <a:off x="900113" y="657225"/>
            <a:ext cx="4176712" cy="5699125"/>
          </a:xfrm>
        </p:spPr>
        <p:txBody>
          <a:bodyPr/>
          <a:lstStyle/>
          <a:p>
            <a:pPr algn="l" rtl="0"/>
            <a:r>
              <a:rPr lang="en-GB" altLang="sr-Latn-RS" sz="2000" dirty="0" smtClean="0">
                <a:latin typeface="Times New Roman" panose="02020603050405020304" pitchFamily="18" charset="0"/>
                <a:cs typeface="Times New Roman" panose="02020603050405020304" pitchFamily="18" charset="0"/>
              </a:rPr>
              <a:t>Clinical presentation</a:t>
            </a:r>
            <a:r>
              <a:rPr lang="sr-Cyrl-RS" altLang="sr-Latn-RS" sz="2000" dirty="0" smtClean="0">
                <a:latin typeface="Times New Roman" panose="02020603050405020304" pitchFamily="18" charset="0"/>
                <a:cs typeface="Times New Roman" panose="02020603050405020304" pitchFamily="18" charset="0"/>
              </a:rPr>
              <a:t>:</a:t>
            </a:r>
            <a:endParaRPr lang="sr-Cyrl-RS" altLang="sr-Latn-RS" sz="20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Pronounced soreness in the injured groin</a:t>
            </a:r>
          </a:p>
          <a:p>
            <a:pPr lvl="1" algn="l" rtl="0"/>
            <a:r>
              <a:rPr lang="sr-Cyrl-RS" altLang="sr-Latn-RS" sz="1700" dirty="0" smtClean="0">
                <a:latin typeface="Times New Roman" panose="02020603050405020304" pitchFamily="18" charset="0"/>
                <a:cs typeface="Times New Roman" panose="02020603050405020304" pitchFamily="18" charset="0"/>
              </a:rPr>
              <a:t>The injured limb is shortened in relation to the opposite one</a:t>
            </a:r>
          </a:p>
          <a:p>
            <a:pPr lvl="1" algn="l" rtl="0"/>
            <a:r>
              <a:rPr lang="sr-Cyrl-RS" altLang="sr-Latn-RS" sz="1700" dirty="0" smtClean="0">
                <a:latin typeface="Times New Roman" panose="02020603050405020304" pitchFamily="18" charset="0"/>
                <a:cs typeface="Times New Roman" panose="02020603050405020304" pitchFamily="18" charset="0"/>
              </a:rPr>
              <a:t>More often in external rotation than in internal rotation</a:t>
            </a:r>
          </a:p>
          <a:p>
            <a:pPr lvl="1" algn="l" rtl="0"/>
            <a:r>
              <a:rPr lang="sr-Cyrl-RS" altLang="sr-Latn-RS" sz="1700" dirty="0" smtClean="0">
                <a:latin typeface="Times New Roman" panose="02020603050405020304" pitchFamily="18" charset="0"/>
                <a:cs typeface="Times New Roman" panose="02020603050405020304" pitchFamily="18" charset="0"/>
              </a:rPr>
              <a:t>Active and passive movements limited by pain</a:t>
            </a:r>
          </a:p>
          <a:p>
            <a:pPr lvl="1" algn="l" rtl="0"/>
            <a:r>
              <a:rPr lang="sr-Cyrl-RS" altLang="sr-Latn-RS" sz="1700" dirty="0" smtClean="0">
                <a:latin typeface="Times New Roman" panose="02020603050405020304" pitchFamily="18" charset="0"/>
                <a:cs typeface="Times New Roman" panose="02020603050405020304" pitchFamily="18" charset="0"/>
              </a:rPr>
              <a:t>Elevation of the extended limb is not usually performed</a:t>
            </a:r>
          </a:p>
          <a:p>
            <a:pPr algn="l" rtl="0"/>
            <a:r>
              <a:rPr lang="sr-Cyrl-RS" altLang="sr-Latn-RS" sz="2000"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It </a:t>
            </a:r>
            <a:r>
              <a:rPr lang="sr-Cyrl-RS" altLang="sr-Latn-RS" sz="1700" dirty="0" smtClean="0">
                <a:latin typeface="Times New Roman" panose="02020603050405020304" pitchFamily="18" charset="0"/>
                <a:cs typeface="Times New Roman" panose="02020603050405020304" pitchFamily="18" charset="0"/>
              </a:rPr>
              <a:t>is necessary to take radiographs of the injured hip in two planes</a:t>
            </a:r>
            <a:endParaRPr lang="en-US" altLang="sr-Latn-RS" sz="1700" dirty="0" smtClean="0">
              <a:latin typeface="Times New Roman" panose="02020603050405020304" pitchFamily="18" charset="0"/>
              <a:cs typeface="Times New Roman" panose="02020603050405020304" pitchFamily="18" charset="0"/>
            </a:endParaRPr>
          </a:p>
          <a:p>
            <a:pPr lvl="1" algn="l" rtl="0"/>
            <a:r>
              <a:rPr lang="sr-Latn-RS" altLang="sr-Latn-RS" sz="1700" dirty="0" smtClean="0">
                <a:latin typeface="Times New Roman" panose="02020603050405020304" pitchFamily="18" charset="0"/>
                <a:cs typeface="Times New Roman" panose="02020603050405020304" pitchFamily="18" charset="0"/>
              </a:rPr>
              <a:t>MDCT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and</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MRI</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are </a:t>
            </a:r>
            <a:r>
              <a:rPr lang="sr-Cyrl-RS" altLang="sr-Latn-RS" sz="1700" dirty="0" smtClean="0">
                <a:latin typeface="Times New Roman" panose="02020603050405020304" pitchFamily="18" charset="0"/>
                <a:cs typeface="Times New Roman" panose="02020603050405020304" pitchFamily="18" charset="0"/>
              </a:rPr>
              <a:t>rarely needed, in case of insufficiently clear conditions.</a:t>
            </a:r>
          </a:p>
        </p:txBody>
      </p:sp>
      <p:sp>
        <p:nvSpPr>
          <p:cNvPr id="1946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DE17679-D552-436F-8A68-3123BBBB2436}" type="slidenum">
              <a:rPr lang="en-US" altLang="en-US">
                <a:solidFill>
                  <a:srgbClr val="898989"/>
                </a:solidFill>
              </a:rPr>
              <a:pPr algn="l" rtl="0"/>
              <a:t>17</a:t>
            </a:fld>
            <a:endParaRPr lang="en-US" altLang="en-US">
              <a:solidFill>
                <a:srgbClr val="898989"/>
              </a:solidFill>
            </a:endParaRPr>
          </a:p>
        </p:txBody>
      </p:sp>
      <p:pic>
        <p:nvPicPr>
          <p:cNvPr id="1946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1238250"/>
            <a:ext cx="3824288"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sp>
        <p:nvSpPr>
          <p:cNvPr id="20483"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Treatment:</a:t>
            </a:r>
          </a:p>
          <a:p>
            <a:pPr lvl="1" algn="l" rtl="0"/>
            <a:r>
              <a:rPr lang="sr-Cyrl-RS" altLang="sr-Latn-RS" sz="1700" smtClean="0">
                <a:latin typeface="Times New Roman" panose="02020603050405020304" pitchFamily="18" charset="0"/>
                <a:cs typeface="Times New Roman" panose="02020603050405020304" pitchFamily="18" charset="0"/>
              </a:rPr>
              <a:t>Non-operative: In patients who are in poor general condition, in case of high perioperative risk due to comorbidities, non-dislocated bipartite fractures, etc.</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Neglecting a fracture - In patients who were immobile or had difficulty moving before the injury. It includes bed care, thromboprophylaxis and analgesics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Active conservative treatment - Fracture repositioning and bone traction with regular check-ups, care and adequate drug therapy</a:t>
            </a:r>
          </a:p>
          <a:p>
            <a:pPr lvl="1" algn="l" rtl="0"/>
            <a:r>
              <a:rPr lang="sr-Cyrl-RS" altLang="sr-Latn-RS" sz="1700" smtClean="0">
                <a:latin typeface="Times New Roman" panose="02020603050405020304" pitchFamily="18" charset="0"/>
                <a:cs typeface="Times New Roman" panose="02020603050405020304" pitchFamily="18" charset="0"/>
              </a:rPr>
              <a:t>Operational:</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The optimal period for surgery is 48 hours after the injury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Adequate preoperative preparation</a:t>
            </a:r>
          </a:p>
          <a:p>
            <a:pPr algn="l" rtl="0"/>
            <a:r>
              <a:rPr lang="sr-Cyrl-RS" altLang="sr-Latn-RS" sz="2000" b="1" u="sng"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smtClean="0">
                <a:latin typeface="Times New Roman" panose="02020603050405020304" pitchFamily="18" charset="0"/>
                <a:cs typeface="Times New Roman" panose="02020603050405020304" pitchFamily="18" charset="0"/>
              </a:rPr>
              <a:t>Extramedullary fracture fixation</a:t>
            </a:r>
          </a:p>
          <a:p>
            <a:pPr lvl="1" algn="l" rtl="0"/>
            <a:r>
              <a:rPr lang="sr-Cyrl-RS" altLang="sr-Latn-RS" sz="1700" smtClean="0">
                <a:latin typeface="Times New Roman" panose="02020603050405020304" pitchFamily="18" charset="0"/>
                <a:cs typeface="Times New Roman" panose="02020603050405020304" pitchFamily="18" charset="0"/>
              </a:rPr>
              <a:t>Intramedullary fracture fixation</a:t>
            </a:r>
          </a:p>
          <a:p>
            <a:pPr lvl="1" algn="l" rtl="0"/>
            <a:r>
              <a:rPr lang="sr-Cyrl-RS" altLang="sr-Latn-RS" sz="1700" smtClean="0">
                <a:latin typeface="Times New Roman" panose="02020603050405020304" pitchFamily="18" charset="0"/>
                <a:cs typeface="Times New Roman" panose="02020603050405020304" pitchFamily="18" charset="0"/>
              </a:rPr>
              <a:t>External fixation of fractures</a:t>
            </a:r>
          </a:p>
          <a:p>
            <a:pPr lvl="1" algn="l" rtl="0"/>
            <a:r>
              <a:rPr lang="sr-Cyrl-RS" altLang="sr-Latn-RS" sz="1700" smtClean="0">
                <a:latin typeface="Times New Roman" panose="02020603050405020304" pitchFamily="18" charset="0"/>
                <a:cs typeface="Times New Roman" panose="02020603050405020304" pitchFamily="18" charset="0"/>
              </a:rPr>
              <a:t>Arthroplasty</a:t>
            </a:r>
          </a:p>
        </p:txBody>
      </p:sp>
      <p:sp>
        <p:nvSpPr>
          <p:cNvPr id="2048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B11D9AB-AA95-409B-94ED-9BF920F161E1}" type="slidenum">
              <a:rPr lang="en-US" altLang="en-US">
                <a:solidFill>
                  <a:srgbClr val="898989"/>
                </a:solidFill>
              </a:rPr>
              <a:pPr algn="l" rtl="0"/>
              <a:t>18</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pic>
        <p:nvPicPr>
          <p:cNvPr id="21507" name="Content Placeholder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43678" b="20326"/>
          <a:stretch>
            <a:fillRect/>
          </a:stretch>
        </p:blipFill>
        <p:spPr>
          <a:xfrm>
            <a:off x="1201738" y="3627438"/>
            <a:ext cx="2324100" cy="2692400"/>
          </a:xfrm>
        </p:spPr>
      </p:pic>
      <p:sp>
        <p:nvSpPr>
          <p:cNvPr id="2150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AF8873B-2928-4AB0-A4E2-3B8A9033E8D6}" type="slidenum">
              <a:rPr lang="en-US" altLang="en-US">
                <a:solidFill>
                  <a:srgbClr val="898989"/>
                </a:solidFill>
              </a:rPr>
              <a:pPr algn="l" rtl="0"/>
              <a:t>19</a:t>
            </a:fld>
            <a:endParaRPr lang="en-US" altLang="en-US">
              <a:solidFill>
                <a:srgbClr val="898989"/>
              </a:solidFill>
            </a:endParaRPr>
          </a:p>
        </p:txBody>
      </p:sp>
      <p:pic>
        <p:nvPicPr>
          <p:cNvPr id="2150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275" y="3627438"/>
            <a:ext cx="23241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5100" y="3627438"/>
            <a:ext cx="23241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b="7832"/>
          <a:stretch>
            <a:fillRect/>
          </a:stretch>
        </p:blipFill>
        <p:spPr bwMode="auto">
          <a:xfrm>
            <a:off x="6515100" y="693738"/>
            <a:ext cx="23241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l="48280" t="17450" r="2692" b="7314"/>
          <a:stretch>
            <a:fillRect/>
          </a:stretch>
        </p:blipFill>
        <p:spPr bwMode="auto">
          <a:xfrm>
            <a:off x="1201738" y="693738"/>
            <a:ext cx="233045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l="16675" r="14" b="7315"/>
          <a:stretch>
            <a:fillRect/>
          </a:stretch>
        </p:blipFill>
        <p:spPr bwMode="auto">
          <a:xfrm>
            <a:off x="3851275" y="693738"/>
            <a:ext cx="23241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C</a:t>
            </a:r>
            <a:r>
              <a:rPr lang="sr-Cyrl-RS" altLang="sr-Latn-RS" sz="3000" dirty="0" smtClean="0">
                <a:latin typeface="Times New Roman" panose="02020603050405020304" pitchFamily="18" charset="0"/>
                <a:cs typeface="Times New Roman" panose="02020603050405020304" pitchFamily="18" charset="0"/>
              </a:rPr>
              <a:t>ontent</a:t>
            </a:r>
            <a:endParaRPr lang="sr-Cyrl-RS" altLang="sr-Latn-RS" sz="3000" dirty="0" smtClean="0">
              <a:latin typeface="Times New Roman" panose="02020603050405020304" pitchFamily="18" charset="0"/>
              <a:cs typeface="Times New Roman" panose="02020603050405020304" pitchFamily="18" charset="0"/>
            </a:endParaRPr>
          </a:p>
        </p:txBody>
      </p:sp>
      <p:sp>
        <p:nvSpPr>
          <p:cNvPr id="4099" name="Content Placeholder 1"/>
          <p:cNvSpPr>
            <a:spLocks noGrp="1"/>
          </p:cNvSpPr>
          <p:nvPr>
            <p:ph idx="1"/>
          </p:nvPr>
        </p:nvSpPr>
        <p:spPr>
          <a:xfrm>
            <a:off x="900113" y="657225"/>
            <a:ext cx="8243887" cy="5699125"/>
          </a:xfrm>
        </p:spPr>
        <p:txBody>
          <a:bodyPr/>
          <a:lstStyle/>
          <a:p>
            <a:pPr algn="l" rtl="0"/>
            <a:r>
              <a:rPr lang="sr-Cyrl-RS" altLang="sr-Latn-RS" sz="2000" dirty="0" smtClean="0">
                <a:latin typeface="Times New Roman" panose="02020603050405020304" pitchFamily="18" charset="0"/>
                <a:cs typeface="Times New Roman" panose="02020603050405020304" pitchFamily="18" charset="0"/>
              </a:rPr>
              <a:t>Hip </a:t>
            </a:r>
            <a:r>
              <a:rPr lang="sr-Cyrl-RS" altLang="sr-Latn-RS" sz="2000" dirty="0" smtClean="0">
                <a:latin typeface="Times New Roman" panose="02020603050405020304" pitchFamily="18" charset="0"/>
                <a:cs typeface="Times New Roman" panose="02020603050405020304" pitchFamily="18" charset="0"/>
              </a:rPr>
              <a:t>luxation</a:t>
            </a:r>
            <a:r>
              <a:rPr lang="en-GB" altLang="sr-Latn-RS" sz="2000" dirty="0" smtClean="0">
                <a:latin typeface="Times New Roman" panose="02020603050405020304" pitchFamily="18" charset="0"/>
                <a:cs typeface="Times New Roman" panose="02020603050405020304" pitchFamily="18" charset="0"/>
              </a:rPr>
              <a:t>s</a:t>
            </a:r>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dirty="0" smtClean="0">
                <a:latin typeface="Times New Roman" panose="02020603050405020304" pitchFamily="18" charset="0"/>
                <a:cs typeface="Times New Roman" panose="02020603050405020304" pitchFamily="18" charset="0"/>
              </a:rPr>
              <a:t>Femoral head fracture</a:t>
            </a:r>
          </a:p>
          <a:p>
            <a:pPr algn="l" rtl="0"/>
            <a:r>
              <a:rPr lang="sr-Cyrl-RS" altLang="sr-Latn-RS" sz="2000" dirty="0" smtClean="0">
                <a:latin typeface="Times New Roman" panose="02020603050405020304" pitchFamily="18" charset="0"/>
                <a:cs typeface="Times New Roman" panose="02020603050405020304" pitchFamily="18" charset="0"/>
              </a:rPr>
              <a:t>Hip fractures:</a:t>
            </a:r>
          </a:p>
          <a:p>
            <a:pPr lvl="1" algn="l" rtl="0"/>
            <a:r>
              <a:rPr lang="sr-Cyrl-RS" altLang="sr-Latn-RS" sz="1700" dirty="0" smtClean="0">
                <a:latin typeface="Times New Roman" panose="02020603050405020304" pitchFamily="18" charset="0"/>
                <a:cs typeface="Times New Roman" panose="02020603050405020304" pitchFamily="18" charset="0"/>
              </a:rPr>
              <a:t>Femoral neck </a:t>
            </a:r>
            <a:r>
              <a:rPr lang="sr-Cyrl-RS" altLang="sr-Latn-RS" sz="1700" dirty="0" smtClean="0">
                <a:latin typeface="Times New Roman" panose="02020603050405020304" pitchFamily="18" charset="0"/>
                <a:cs typeface="Times New Roman" panose="02020603050405020304" pitchFamily="18" charset="0"/>
              </a:rPr>
              <a:t>fracture</a:t>
            </a:r>
            <a:r>
              <a:rPr lang="en-GB" altLang="sr-Latn-RS" sz="1700" dirty="0" smtClean="0">
                <a:latin typeface="Times New Roman" panose="02020603050405020304" pitchFamily="18" charset="0"/>
                <a:cs typeface="Times New Roman" panose="02020603050405020304" pitchFamily="18" charset="0"/>
              </a:rPr>
              <a:t> (</a:t>
            </a:r>
            <a:r>
              <a:rPr lang="en-GB" altLang="sr-Latn-RS" sz="1700" dirty="0" err="1" smtClean="0">
                <a:latin typeface="Times New Roman" panose="02020603050405020304" pitchFamily="18" charset="0"/>
                <a:cs typeface="Times New Roman" panose="02020603050405020304" pitchFamily="18" charset="0"/>
              </a:rPr>
              <a:t>Intracapsular</a:t>
            </a:r>
            <a:r>
              <a:rPr lang="en-GB" altLang="sr-Latn-RS" sz="1700" dirty="0" smtClean="0">
                <a:latin typeface="Times New Roman" panose="02020603050405020304" pitchFamily="18" charset="0"/>
                <a:cs typeface="Times New Roman" panose="02020603050405020304" pitchFamily="18" charset="0"/>
              </a:rPr>
              <a:t> hip </a:t>
            </a:r>
            <a:r>
              <a:rPr lang="en-GB" altLang="sr-Latn-RS" sz="1700" dirty="0" err="1" smtClean="0">
                <a:latin typeface="Times New Roman" panose="02020603050405020304" pitchFamily="18" charset="0"/>
                <a:cs typeface="Times New Roman" panose="02020603050405020304" pitchFamily="18" charset="0"/>
              </a:rPr>
              <a:t>fracturess</a:t>
            </a:r>
            <a:r>
              <a:rPr lang="en-GB"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Trochanteric and subtrochanteric fractures of the </a:t>
            </a:r>
            <a:r>
              <a:rPr lang="sr-Cyrl-RS" altLang="sr-Latn-RS" sz="1700" dirty="0" smtClean="0">
                <a:latin typeface="Times New Roman" panose="02020603050405020304" pitchFamily="18" charset="0"/>
                <a:cs typeface="Times New Roman" panose="02020603050405020304" pitchFamily="18" charset="0"/>
              </a:rPr>
              <a:t>femur</a:t>
            </a:r>
            <a:r>
              <a:rPr lang="en-GB" altLang="sr-Latn-RS" sz="1700" dirty="0" smtClean="0">
                <a:latin typeface="Times New Roman" panose="02020603050405020304" pitchFamily="18" charset="0"/>
                <a:cs typeface="Times New Roman" panose="02020603050405020304" pitchFamily="18" charset="0"/>
              </a:rPr>
              <a:t> (Extracapsular hip fractures)</a:t>
            </a:r>
            <a:endParaRPr lang="sr-Cyrl-RS" altLang="sr-Latn-RS" sz="1700" dirty="0" smtClean="0">
              <a:latin typeface="Times New Roman" panose="02020603050405020304" pitchFamily="18" charset="0"/>
              <a:cs typeface="Times New Roman" panose="02020603050405020304" pitchFamily="18" charset="0"/>
            </a:endParaRPr>
          </a:p>
          <a:p>
            <a:pPr algn="l" rtl="0"/>
            <a:r>
              <a:rPr lang="en-GB" altLang="sr-Latn-RS" sz="2000" dirty="0" smtClean="0">
                <a:latin typeface="Times New Roman" panose="02020603050405020304" pitchFamily="18" charset="0"/>
                <a:cs typeface="Times New Roman" panose="02020603050405020304" pitchFamily="18" charset="0"/>
              </a:rPr>
              <a:t>Femoral shaft fractures</a:t>
            </a:r>
            <a:endParaRPr lang="sr-Cyrl-RS" altLang="sr-Latn-RS" sz="2000" dirty="0" smtClean="0">
              <a:latin typeface="Times New Roman" panose="02020603050405020304" pitchFamily="18" charset="0"/>
              <a:cs typeface="Times New Roman" panose="02020603050405020304" pitchFamily="18" charset="0"/>
            </a:endParaRPr>
          </a:p>
          <a:p>
            <a:pPr algn="l" rtl="0"/>
            <a:r>
              <a:rPr lang="en-GB" altLang="sr-Latn-RS" sz="2000" dirty="0" smtClean="0">
                <a:latin typeface="Times New Roman" panose="02020603050405020304" pitchFamily="18" charset="0"/>
                <a:cs typeface="Times New Roman" panose="02020603050405020304" pitchFamily="18" charset="0"/>
              </a:rPr>
              <a:t>Distal femoral fractures</a:t>
            </a:r>
            <a:endParaRPr lang="sr-Cyrl-RS" altLang="sr-Latn-RS" sz="2000" dirty="0" smtClean="0">
              <a:latin typeface="Times New Roman" panose="02020603050405020304" pitchFamily="18" charset="0"/>
              <a:cs typeface="Times New Roman" panose="02020603050405020304" pitchFamily="18" charset="0"/>
            </a:endParaRPr>
          </a:p>
          <a:p>
            <a:pPr algn="l" rtl="0"/>
            <a:r>
              <a:rPr lang="en-GB" altLang="sr-Latn-RS" sz="2000" dirty="0" smtClean="0">
                <a:latin typeface="Times New Roman" panose="02020603050405020304" pitchFamily="18" charset="0"/>
                <a:cs typeface="Times New Roman" panose="02020603050405020304" pitchFamily="18" charset="0"/>
              </a:rPr>
              <a:t>Patellar f</a:t>
            </a:r>
            <a:r>
              <a:rPr lang="sr-Cyrl-RS" altLang="sr-Latn-RS" sz="2000" dirty="0" smtClean="0">
                <a:latin typeface="Times New Roman" panose="02020603050405020304" pitchFamily="18" charset="0"/>
                <a:cs typeface="Times New Roman" panose="02020603050405020304" pitchFamily="18" charset="0"/>
              </a:rPr>
              <a:t>ractures </a:t>
            </a:r>
            <a:r>
              <a:rPr lang="sr-Cyrl-RS" altLang="sr-Latn-RS" sz="2000" dirty="0" smtClean="0">
                <a:latin typeface="Times New Roman" panose="02020603050405020304" pitchFamily="18" charset="0"/>
                <a:cs typeface="Times New Roman" panose="02020603050405020304" pitchFamily="18" charset="0"/>
              </a:rPr>
              <a:t>and </a:t>
            </a:r>
            <a:r>
              <a:rPr lang="sr-Cyrl-RS" altLang="sr-Latn-RS" sz="2000" dirty="0" smtClean="0">
                <a:latin typeface="Times New Roman" panose="02020603050405020304" pitchFamily="18" charset="0"/>
                <a:cs typeface="Times New Roman" panose="02020603050405020304" pitchFamily="18" charset="0"/>
              </a:rPr>
              <a:t>dislocations</a:t>
            </a:r>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dirty="0" smtClean="0">
                <a:latin typeface="Times New Roman" panose="02020603050405020304" pitchFamily="18" charset="0"/>
                <a:cs typeface="Times New Roman" panose="02020603050405020304" pitchFamily="18" charset="0"/>
              </a:rPr>
              <a:t>Soft tissue injuries of the knee</a:t>
            </a:r>
          </a:p>
          <a:p>
            <a:pPr algn="l" rtl="0"/>
            <a:r>
              <a:rPr lang="en-GB" altLang="sr-Latn-RS" sz="2000" dirty="0" err="1" smtClean="0">
                <a:latin typeface="Times New Roman" panose="02020603050405020304" pitchFamily="18" charset="0"/>
                <a:cs typeface="Times New Roman" panose="02020603050405020304" pitchFamily="18" charset="0"/>
              </a:rPr>
              <a:t>Tibial</a:t>
            </a:r>
            <a:r>
              <a:rPr lang="en-GB" altLang="sr-Latn-RS" sz="2000" dirty="0" smtClean="0">
                <a:latin typeface="Times New Roman" panose="02020603050405020304" pitchFamily="18" charset="0"/>
                <a:cs typeface="Times New Roman" panose="02020603050405020304" pitchFamily="18" charset="0"/>
              </a:rPr>
              <a:t> plateau fractures</a:t>
            </a:r>
            <a:endParaRPr lang="sr-Cyrl-RS" altLang="sr-Latn-RS" sz="2000" dirty="0" smtClean="0">
              <a:latin typeface="Times New Roman" panose="02020603050405020304" pitchFamily="18" charset="0"/>
              <a:cs typeface="Times New Roman" panose="02020603050405020304" pitchFamily="18" charset="0"/>
            </a:endParaRPr>
          </a:p>
          <a:p>
            <a:pPr algn="l" rtl="0"/>
            <a:r>
              <a:rPr lang="en-GB" altLang="sr-Latn-RS" sz="2000" dirty="0" err="1" smtClean="0">
                <a:latin typeface="Times New Roman" panose="02020603050405020304" pitchFamily="18" charset="0"/>
                <a:cs typeface="Times New Roman" panose="02020603050405020304" pitchFamily="18" charset="0"/>
              </a:rPr>
              <a:t>Tibial</a:t>
            </a:r>
            <a:r>
              <a:rPr lang="en-GB" altLang="sr-Latn-RS" sz="2000" dirty="0" smtClean="0">
                <a:latin typeface="Times New Roman" panose="02020603050405020304" pitchFamily="18" charset="0"/>
                <a:cs typeface="Times New Roman" panose="02020603050405020304" pitchFamily="18" charset="0"/>
              </a:rPr>
              <a:t> shaft f</a:t>
            </a:r>
            <a:r>
              <a:rPr lang="sr-Cyrl-RS" altLang="sr-Latn-RS" sz="2000" dirty="0" smtClean="0">
                <a:latin typeface="Times New Roman" panose="02020603050405020304" pitchFamily="18" charset="0"/>
                <a:cs typeface="Times New Roman" panose="02020603050405020304" pitchFamily="18" charset="0"/>
              </a:rPr>
              <a:t>ractures</a:t>
            </a:r>
            <a:endParaRPr lang="sr-Cyrl-RS" altLang="sr-Latn-RS" sz="2000" dirty="0" smtClean="0">
              <a:latin typeface="Times New Roman" panose="02020603050405020304" pitchFamily="18" charset="0"/>
              <a:cs typeface="Times New Roman" panose="02020603050405020304" pitchFamily="18" charset="0"/>
            </a:endParaRPr>
          </a:p>
          <a:p>
            <a:pPr algn="l" rtl="0"/>
            <a:r>
              <a:rPr lang="en-GB" altLang="sr-Latn-RS" sz="2000" dirty="0" err="1" smtClean="0">
                <a:latin typeface="Times New Roman" panose="02020603050405020304" pitchFamily="18" charset="0"/>
                <a:cs typeface="Times New Roman" panose="02020603050405020304" pitchFamily="18" charset="0"/>
              </a:rPr>
              <a:t>Tibial</a:t>
            </a:r>
            <a:r>
              <a:rPr lang="en-GB" altLang="sr-Latn-RS" sz="2000" dirty="0" smtClean="0">
                <a:latin typeface="Times New Roman" panose="02020603050405020304" pitchFamily="18" charset="0"/>
                <a:cs typeface="Times New Roman" panose="02020603050405020304" pitchFamily="18" charset="0"/>
              </a:rPr>
              <a:t> plafond fractures</a:t>
            </a:r>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dirty="0" smtClean="0">
                <a:latin typeface="Times New Roman" panose="02020603050405020304" pitchFamily="18" charset="0"/>
                <a:cs typeface="Times New Roman" panose="02020603050405020304" pitchFamily="18" charset="0"/>
              </a:rPr>
              <a:t>Ankle fractures</a:t>
            </a:r>
          </a:p>
          <a:p>
            <a:pPr algn="l" rtl="0"/>
            <a:r>
              <a:rPr lang="sr-Cyrl-RS" altLang="sr-Latn-RS" sz="2000" dirty="0" smtClean="0">
                <a:latin typeface="Times New Roman" panose="02020603050405020304" pitchFamily="18" charset="0"/>
                <a:cs typeface="Times New Roman" panose="02020603050405020304" pitchFamily="18" charset="0"/>
              </a:rPr>
              <a:t>Foot injuries</a:t>
            </a:r>
          </a:p>
          <a:p>
            <a:pPr lvl="1" algn="l" rtl="0"/>
            <a:r>
              <a:rPr lang="sr-Cyrl-RS" altLang="sr-Latn-RS" sz="1700" dirty="0" smtClean="0">
                <a:latin typeface="Times New Roman" panose="02020603050405020304" pitchFamily="18" charset="0"/>
                <a:cs typeface="Times New Roman" panose="02020603050405020304" pitchFamily="18" charset="0"/>
              </a:rPr>
              <a:t>Fractures of the talus</a:t>
            </a:r>
          </a:p>
          <a:p>
            <a:pPr lvl="1" algn="l" rtl="0"/>
            <a:r>
              <a:rPr lang="sr-Cyrl-RS" altLang="sr-Latn-RS" sz="1700" dirty="0" smtClean="0">
                <a:latin typeface="Times New Roman" panose="02020603050405020304" pitchFamily="18" charset="0"/>
                <a:cs typeface="Times New Roman" panose="02020603050405020304" pitchFamily="18" charset="0"/>
              </a:rPr>
              <a:t>Calcane</a:t>
            </a:r>
            <a:r>
              <a:rPr lang="en-GB" altLang="sr-Latn-RS" sz="1700" dirty="0" smtClean="0">
                <a:latin typeface="Times New Roman" panose="02020603050405020304" pitchFamily="18" charset="0"/>
                <a:cs typeface="Times New Roman" panose="02020603050405020304" pitchFamily="18" charset="0"/>
              </a:rPr>
              <a:t>al</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fractures</a:t>
            </a:r>
          </a:p>
          <a:p>
            <a:pPr lvl="1" algn="l" rtl="0"/>
            <a:r>
              <a:rPr lang="sr-Cyrl-RS" altLang="sr-Latn-RS" sz="1700" dirty="0" smtClean="0">
                <a:latin typeface="Times New Roman" panose="02020603050405020304" pitchFamily="18" charset="0"/>
                <a:cs typeface="Times New Roman" panose="02020603050405020304" pitchFamily="18" charset="0"/>
              </a:rPr>
              <a:t>Forefoot and midfoot </a:t>
            </a:r>
            <a:r>
              <a:rPr lang="sr-Cyrl-RS" altLang="sr-Latn-RS" sz="1700" dirty="0" smtClean="0">
                <a:latin typeface="Times New Roman" panose="02020603050405020304" pitchFamily="18" charset="0"/>
                <a:cs typeface="Times New Roman" panose="02020603050405020304" pitchFamily="18" charset="0"/>
              </a:rPr>
              <a:t>injuries</a:t>
            </a:r>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p:txBody>
      </p:sp>
      <p:sp>
        <p:nvSpPr>
          <p:cNvPr id="410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96BE746-7605-4F1C-AA9E-F7410F9190E4}" type="slidenum">
              <a:rPr lang="en-US" altLang="en-US">
                <a:solidFill>
                  <a:srgbClr val="898989"/>
                </a:solidFill>
              </a:rPr>
              <a:pPr algn="l" rtl="0"/>
              <a:t>2</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Trochanteric and subtrochanteric fractures of the femur</a:t>
            </a:r>
          </a:p>
        </p:txBody>
      </p:sp>
      <p:sp>
        <p:nvSpPr>
          <p:cNvPr id="22531"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The goal of operative treatment is stabilization that allows verticalization, mobilization and support</a:t>
            </a:r>
          </a:p>
          <a:p>
            <a:pPr lvl="1" algn="l" rtl="0"/>
            <a:r>
              <a:rPr lang="sr-Cyrl-RS" altLang="sr-Latn-RS" sz="1700" dirty="0" smtClean="0">
                <a:latin typeface="Times New Roman" panose="02020603050405020304" pitchFamily="18" charset="0"/>
                <a:cs typeface="Times New Roman" panose="02020603050405020304" pitchFamily="18" charset="0"/>
              </a:rPr>
              <a:t>Training for independent walking with the help of aids</a:t>
            </a:r>
          </a:p>
          <a:p>
            <a:pPr lvl="1" algn="l" rtl="0"/>
            <a:r>
              <a:rPr lang="sr-Cyrl-RS" altLang="sr-Latn-RS" sz="1700" dirty="0" smtClean="0">
                <a:latin typeface="Times New Roman" panose="02020603050405020304" pitchFamily="18" charset="0"/>
                <a:cs typeface="Times New Roman" panose="02020603050405020304" pitchFamily="18" charset="0"/>
              </a:rPr>
              <a:t>Active and passive mobility exercises</a:t>
            </a:r>
          </a:p>
          <a:p>
            <a:pPr lvl="1" algn="l" rtl="0"/>
            <a:r>
              <a:rPr lang="sr-Cyrl-RS" altLang="sr-Latn-RS" sz="1700" dirty="0" smtClean="0">
                <a:latin typeface="Times New Roman" panose="02020603050405020304" pitchFamily="18" charset="0"/>
                <a:cs typeface="Times New Roman" panose="02020603050405020304" pitchFamily="18" charset="0"/>
              </a:rPr>
              <a:t>Strengthening the muscles</a:t>
            </a: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sr-Cyrl-RS" altLang="sr-Latn-RS" sz="1700" dirty="0" smtClean="0">
                <a:latin typeface="Times New Roman" panose="02020603050405020304" pitchFamily="18" charset="0"/>
                <a:cs typeface="Times New Roman" panose="02020603050405020304" pitchFamily="18" charset="0"/>
              </a:rPr>
              <a:t>Shortening of limbs</a:t>
            </a:r>
          </a:p>
          <a:p>
            <a:pPr lvl="1" algn="l" rtl="0"/>
            <a:r>
              <a:rPr lang="sr-Cyrl-RS" altLang="sr-Latn-RS" sz="1700" dirty="0" smtClean="0">
                <a:latin typeface="Times New Roman" panose="02020603050405020304" pitchFamily="18" charset="0"/>
                <a:cs typeface="Times New Roman" panose="02020603050405020304" pitchFamily="18" charset="0"/>
              </a:rPr>
              <a:t>Rotational deformities</a:t>
            </a:r>
          </a:p>
          <a:p>
            <a:pPr lvl="1" algn="l" rtl="0"/>
            <a:r>
              <a:rPr lang="sr-Cyrl-RS" altLang="sr-Latn-RS" sz="1700" dirty="0" smtClean="0">
                <a:latin typeface="Times New Roman" panose="02020603050405020304" pitchFamily="18" charset="0"/>
                <a:cs typeface="Times New Roman" panose="02020603050405020304" pitchFamily="18" charset="0"/>
              </a:rPr>
              <a:t>Fracture nonunion</a:t>
            </a:r>
          </a:p>
          <a:p>
            <a:pPr lvl="1" algn="l" rtl="0"/>
            <a:r>
              <a:rPr lang="sr-Cyrl-RS" altLang="sr-Latn-RS" sz="1700" dirty="0" smtClean="0">
                <a:latin typeface="Times New Roman" panose="02020603050405020304" pitchFamily="18" charset="0"/>
                <a:cs typeface="Times New Roman" panose="02020603050405020304" pitchFamily="18" charset="0"/>
              </a:rPr>
              <a:t>Avascular necrosis of the femoral head</a:t>
            </a:r>
          </a:p>
          <a:p>
            <a:pPr lvl="1" algn="l" rtl="0"/>
            <a:r>
              <a:rPr lang="sr-Latn-RS" altLang="sr-Latn-RS" sz="1700" dirty="0" smtClean="0">
                <a:latin typeface="Times New Roman" panose="02020603050405020304" pitchFamily="18" charset="0"/>
                <a:cs typeface="Times New Roman" panose="02020603050405020304" pitchFamily="18" charset="0"/>
              </a:rPr>
              <a:t>cut out</a:t>
            </a:r>
            <a:r>
              <a:rPr lang="sr-Cyrl-RS" altLang="sr-Latn-RS" sz="1700" dirty="0" smtClean="0">
                <a:latin typeface="Times New Roman" panose="02020603050405020304" pitchFamily="18" charset="0"/>
                <a:cs typeface="Times New Roman" panose="02020603050405020304" pitchFamily="18" charset="0"/>
              </a:rPr>
              <a:t>phenomenon</a:t>
            </a:r>
          </a:p>
          <a:p>
            <a:pPr lvl="1" algn="l" rtl="0"/>
            <a:r>
              <a:rPr lang="sr-Cyrl-RS" altLang="sr-Latn-RS" sz="1700" dirty="0" smtClean="0">
                <a:latin typeface="Times New Roman" panose="02020603050405020304" pitchFamily="18" charset="0"/>
                <a:cs typeface="Times New Roman" panose="02020603050405020304" pitchFamily="18" charset="0"/>
              </a:rPr>
              <a:t>Refraction</a:t>
            </a:r>
          </a:p>
          <a:p>
            <a:pPr lvl="1" algn="l" rtl="0"/>
            <a:r>
              <a:rPr lang="sr-Cyrl-RS" altLang="sr-Latn-RS" sz="1700" dirty="0" smtClean="0">
                <a:latin typeface="Times New Roman" panose="02020603050405020304" pitchFamily="18" charset="0"/>
                <a:cs typeface="Times New Roman" panose="02020603050405020304" pitchFamily="18" charset="0"/>
              </a:rPr>
              <a:t>Loosening and separation of the implant</a:t>
            </a:r>
          </a:p>
          <a:p>
            <a:pPr lvl="1" algn="l" rtl="0"/>
            <a:r>
              <a:rPr lang="sr-Cyrl-RS" altLang="sr-Latn-RS" sz="1700" dirty="0" smtClean="0">
                <a:latin typeface="Times New Roman" panose="02020603050405020304" pitchFamily="18" charset="0"/>
                <a:cs typeface="Times New Roman" panose="02020603050405020304" pitchFamily="18" charset="0"/>
              </a:rPr>
              <a:t>Implant fracture</a:t>
            </a:r>
          </a:p>
          <a:p>
            <a:pPr lvl="1" algn="l" rtl="0"/>
            <a:r>
              <a:rPr lang="sr-Cyrl-RS" altLang="sr-Latn-RS" sz="1700" dirty="0" smtClean="0">
                <a:latin typeface="Times New Roman" panose="02020603050405020304" pitchFamily="18" charset="0"/>
                <a:cs typeface="Times New Roman" panose="02020603050405020304" pitchFamily="18" charset="0"/>
              </a:rPr>
              <a:t>Infection</a:t>
            </a:r>
          </a:p>
          <a:p>
            <a:pPr algn="l" rtl="0"/>
            <a:r>
              <a:rPr lang="sr-Cyrl-RS" altLang="sr-Latn-RS" sz="2000" b="1" u="sng" dirty="0" smtClean="0">
                <a:latin typeface="Times New Roman" panose="02020603050405020304" pitchFamily="18" charset="0"/>
                <a:cs typeface="Times New Roman" panose="02020603050405020304" pitchFamily="18" charset="0"/>
              </a:rPr>
              <a:t>The </a:t>
            </a:r>
            <a:r>
              <a:rPr lang="sr-Cyrl-RS" altLang="sr-Latn-RS" sz="2000" b="1" u="sng" dirty="0" smtClean="0">
                <a:latin typeface="Times New Roman" panose="02020603050405020304" pitchFamily="18" charset="0"/>
                <a:cs typeface="Times New Roman" panose="02020603050405020304" pitchFamily="18" charset="0"/>
              </a:rPr>
              <a:t>outcome</a:t>
            </a:r>
            <a:r>
              <a:rPr lang="en-GB" altLang="sr-Latn-RS" sz="2000" dirty="0" smtClean="0">
                <a:latin typeface="Times New Roman" panose="02020603050405020304" pitchFamily="18" charset="0"/>
                <a:cs typeface="Times New Roman" panose="02020603050405020304" pitchFamily="18" charset="0"/>
              </a:rPr>
              <a:t> </a:t>
            </a:r>
            <a:r>
              <a:rPr lang="en-GB" altLang="sr-Latn-RS" sz="2000" dirty="0" smtClean="0">
                <a:latin typeface="Times New Roman" panose="02020603050405020304" pitchFamily="18" charset="0"/>
                <a:cs typeface="Times New Roman" panose="02020603050405020304" pitchFamily="18" charset="0"/>
              </a:rPr>
              <a:t>is</a:t>
            </a:r>
            <a:r>
              <a:rPr lang="sr-Cyrl-RS" altLang="sr-Latn-RS" sz="2000" dirty="0" smtClean="0">
                <a:latin typeface="Times New Roman" panose="02020603050405020304" pitchFamily="18" charset="0"/>
                <a:cs typeface="Times New Roman" panose="02020603050405020304" pitchFamily="18" charset="0"/>
              </a:rPr>
              <a:t> </a:t>
            </a:r>
            <a:r>
              <a:rPr lang="sr-Cyrl-RS" altLang="sr-Latn-RS" sz="2000" dirty="0" smtClean="0">
                <a:latin typeface="Times New Roman" panose="02020603050405020304" pitchFamily="18" charset="0"/>
                <a:cs typeface="Times New Roman" panose="02020603050405020304" pitchFamily="18" charset="0"/>
              </a:rPr>
              <a:t>slightly worse than patients with intracapsular fractures. One-year survival is about 70%</a:t>
            </a:r>
          </a:p>
        </p:txBody>
      </p:sp>
      <p:sp>
        <p:nvSpPr>
          <p:cNvPr id="2253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65B3BA6-5A2E-4DA3-B538-B649D1640A75}" type="slidenum">
              <a:rPr lang="en-US" altLang="en-US">
                <a:solidFill>
                  <a:srgbClr val="898989"/>
                </a:solidFill>
              </a:rPr>
              <a:pPr algn="l" rtl="0"/>
              <a:t>20</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Femoral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3555"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The femur is the largest bone in the body</a:t>
            </a:r>
          </a:p>
          <a:p>
            <a:pPr lvl="1" algn="l" rtl="0"/>
            <a:r>
              <a:rPr lang="en-GB" altLang="sr-Latn-RS" sz="1700" dirty="0" smtClean="0">
                <a:latin typeface="Times New Roman" panose="02020603050405020304" pitchFamily="18" charset="0"/>
                <a:cs typeface="Times New Roman" panose="02020603050405020304" pitchFamily="18" charset="0"/>
              </a:rPr>
              <a:t>Load </a:t>
            </a:r>
            <a:r>
              <a:rPr lang="sr-Cyrl-RS" altLang="sr-Latn-RS" sz="1700" dirty="0" smtClean="0">
                <a:latin typeface="Times New Roman" panose="02020603050405020304" pitchFamily="18" charset="0"/>
                <a:cs typeface="Times New Roman" panose="02020603050405020304" pitchFamily="18" charset="0"/>
              </a:rPr>
              <a:t>transfer</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Limb length</a:t>
            </a:r>
          </a:p>
          <a:p>
            <a:pPr lvl="1" algn="l" rtl="0"/>
            <a:r>
              <a:rPr lang="sr-Cyrl-RS" altLang="sr-Latn-RS" sz="1700" dirty="0" smtClean="0">
                <a:latin typeface="Times New Roman" panose="02020603050405020304" pitchFamily="18" charset="0"/>
                <a:cs typeface="Times New Roman" panose="02020603050405020304" pitchFamily="18" charset="0"/>
              </a:rPr>
              <a:t>Muscle attachment</a:t>
            </a:r>
          </a:p>
          <a:p>
            <a:pPr lvl="1" algn="l" rtl="0"/>
            <a:r>
              <a:rPr lang="sr-Cyrl-RS" altLang="sr-Latn-RS" sz="1700" dirty="0" smtClean="0">
                <a:latin typeface="Times New Roman" panose="02020603050405020304" pitchFamily="18" charset="0"/>
                <a:cs typeface="Times New Roman" panose="02020603050405020304" pitchFamily="18" charset="0"/>
              </a:rPr>
              <a:t>Support and mobility</a:t>
            </a:r>
          </a:p>
          <a:p>
            <a:pPr lvl="1" algn="l" rtl="0"/>
            <a:r>
              <a:rPr lang="sr-Cyrl-RS" altLang="sr-Latn-RS" sz="1700" dirty="0" smtClean="0">
                <a:latin typeface="Times New Roman" panose="02020603050405020304" pitchFamily="18" charset="0"/>
                <a:cs typeface="Times New Roman" panose="02020603050405020304" pitchFamily="18" charset="0"/>
              </a:rPr>
              <a:t>The narrowest part of the femur and medullary canal is the isthmus</a:t>
            </a:r>
          </a:p>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The incidence is about 1:10,000 people per year.</a:t>
            </a:r>
          </a:p>
          <a:p>
            <a:pPr lvl="1" algn="l" rtl="0"/>
            <a:r>
              <a:rPr lang="sr-Cyrl-RS" altLang="sr-Latn-RS" sz="1700" dirty="0" smtClean="0">
                <a:latin typeface="Times New Roman" panose="02020603050405020304" pitchFamily="18" charset="0"/>
                <a:cs typeface="Times New Roman" panose="02020603050405020304" pitchFamily="18" charset="0"/>
              </a:rPr>
              <a:t>Bimodal distribution</a:t>
            </a:r>
          </a:p>
          <a:p>
            <a:pPr algn="l" rtl="0"/>
            <a:r>
              <a:rPr lang="sr-Cyrl-RS" altLang="sr-Latn-RS" sz="2000" b="1" u="sng" dirty="0" smtClean="0">
                <a:latin typeface="Times New Roman" panose="02020603050405020304" pitchFamily="18" charset="0"/>
                <a:cs typeface="Times New Roman" panose="02020603050405020304" pitchFamily="18" charset="0"/>
              </a:rPr>
              <a:t>Associated injuries:</a:t>
            </a:r>
          </a:p>
          <a:p>
            <a:pPr lvl="1" algn="l" rtl="0"/>
            <a:r>
              <a:rPr lang="sr-Cyrl-RS" altLang="sr-Latn-RS" sz="1700" dirty="0" smtClean="0">
                <a:latin typeface="Times New Roman" panose="02020603050405020304" pitchFamily="18" charset="0"/>
                <a:cs typeface="Times New Roman" panose="02020603050405020304" pitchFamily="18" charset="0"/>
              </a:rPr>
              <a:t>Frequent systemic manifestations - Large blood loss, fat embolism, ARDS...</a:t>
            </a:r>
          </a:p>
          <a:p>
            <a:pPr lvl="1" algn="l" rtl="0"/>
            <a:r>
              <a:rPr lang="sr-Cyrl-RS" altLang="sr-Latn-RS" sz="1700" dirty="0" smtClean="0">
                <a:latin typeface="Times New Roman" panose="02020603050405020304" pitchFamily="18" charset="0"/>
                <a:cs typeface="Times New Roman" panose="02020603050405020304" pitchFamily="18" charset="0"/>
              </a:rPr>
              <a:t>Local manifestations - Ipsilateral injuries of the acetabulum, head and neck of the femur, patella, distal femur, tibial plateau...</a:t>
            </a:r>
          </a:p>
          <a:p>
            <a:pPr algn="l" rtl="0"/>
            <a:r>
              <a:rPr lang="sr-Cyrl-RS" altLang="sr-Latn-RS" sz="2000" b="1" u="sng" dirty="0" smtClean="0">
                <a:latin typeface="Times New Roman" panose="02020603050405020304" pitchFamily="18" charset="0"/>
                <a:cs typeface="Times New Roman" panose="02020603050405020304" pitchFamily="18" charset="0"/>
              </a:rPr>
              <a:t>Mechanism of injury:</a:t>
            </a:r>
          </a:p>
          <a:p>
            <a:pPr lvl="1" algn="l" rtl="0"/>
            <a:r>
              <a:rPr lang="sr-Cyrl-RS" altLang="sr-Latn-RS" sz="1700" dirty="0" smtClean="0">
                <a:latin typeface="Times New Roman" panose="02020603050405020304" pitchFamily="18" charset="0"/>
                <a:cs typeface="Times New Roman" panose="02020603050405020304" pitchFamily="18" charset="0"/>
              </a:rPr>
              <a:t>High-energy trauma in younger people (traffic, industrial trauma, falls from a height, firearms...)</a:t>
            </a:r>
          </a:p>
          <a:p>
            <a:pPr lvl="1" algn="l" rtl="0"/>
            <a:r>
              <a:rPr lang="sr-Cyrl-RS" altLang="sr-Latn-RS" sz="1700" dirty="0" smtClean="0">
                <a:latin typeface="Times New Roman" panose="02020603050405020304" pitchFamily="18" charset="0"/>
                <a:cs typeface="Times New Roman" panose="02020603050405020304" pitchFamily="18" charset="0"/>
              </a:rPr>
              <a:t>Low-energy trauma in the elderly (torsional, rotational forces, falls...)</a:t>
            </a:r>
            <a:br>
              <a:rPr lang="sr-Cyrl-RS" altLang="sr-Latn-RS" sz="1700" dirty="0" smtClean="0">
                <a:latin typeface="Times New Roman" panose="02020603050405020304" pitchFamily="18" charset="0"/>
                <a:cs typeface="Times New Roman" panose="02020603050405020304" pitchFamily="18" charset="0"/>
              </a:rPr>
            </a:br>
            <a:endParaRPr lang="sr-Cyrl-RS" altLang="sr-Latn-RS" sz="1700" dirty="0" smtClean="0">
              <a:latin typeface="Times New Roman" panose="02020603050405020304" pitchFamily="18" charset="0"/>
              <a:cs typeface="Times New Roman" panose="02020603050405020304" pitchFamily="18" charset="0"/>
            </a:endParaRPr>
          </a:p>
        </p:txBody>
      </p:sp>
      <p:sp>
        <p:nvSpPr>
          <p:cNvPr id="2355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449C7A4-3396-4545-B737-4885AFB5E29A}" type="slidenum">
              <a:rPr lang="en-US" altLang="en-US">
                <a:solidFill>
                  <a:srgbClr val="898989"/>
                </a:solidFill>
              </a:rPr>
              <a:pPr algn="l" rtl="0"/>
              <a:t>21</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Femoral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4579" name="Content Placeholder 1"/>
          <p:cNvSpPr>
            <a:spLocks noGrp="1"/>
          </p:cNvSpPr>
          <p:nvPr>
            <p:ph idx="1"/>
          </p:nvPr>
        </p:nvSpPr>
        <p:spPr>
          <a:xfrm>
            <a:off x="900113" y="657225"/>
            <a:ext cx="3671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Latn-RS" altLang="sr-Latn-RS" sz="2000" b="1" u="sng"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P</a:t>
            </a:r>
            <a:r>
              <a:rPr lang="sr-Cyrl-RS" altLang="sr-Latn-RS" sz="1700" dirty="0" smtClean="0">
                <a:latin typeface="Times New Roman" panose="02020603050405020304" pitchFamily="18" charset="0"/>
                <a:cs typeface="Times New Roman" panose="02020603050405020304" pitchFamily="18" charset="0"/>
              </a:rPr>
              <a:t>ain</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S</a:t>
            </a:r>
            <a:r>
              <a:rPr lang="sr-Cyrl-RS" altLang="sr-Latn-RS" sz="1700" dirty="0" smtClean="0">
                <a:latin typeface="Times New Roman" panose="02020603050405020304" pitchFamily="18" charset="0"/>
                <a:cs typeface="Times New Roman" panose="02020603050405020304" pitchFamily="18" charset="0"/>
              </a:rPr>
              <a:t>welling</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Haematoma</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Deformity and shortening of limbs</a:t>
            </a:r>
          </a:p>
          <a:p>
            <a:pPr lvl="1" algn="l" rtl="0"/>
            <a:r>
              <a:rPr lang="sr-Cyrl-RS" altLang="sr-Latn-RS" sz="1700" dirty="0" smtClean="0">
                <a:latin typeface="Times New Roman" panose="02020603050405020304" pitchFamily="18" charset="0"/>
                <a:cs typeface="Times New Roman" panose="02020603050405020304" pitchFamily="18" charset="0"/>
              </a:rPr>
              <a:t>Crepitations</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Movements limited by pain</a:t>
            </a:r>
          </a:p>
          <a:p>
            <a:pPr lvl="1" algn="l" rtl="0"/>
            <a:r>
              <a:rPr lang="sr-Cyrl-RS" altLang="sr-Latn-RS" sz="1700" dirty="0" smtClean="0">
                <a:latin typeface="Times New Roman" panose="02020603050405020304" pitchFamily="18" charset="0"/>
                <a:cs typeface="Times New Roman" panose="02020603050405020304" pitchFamily="18" charset="0"/>
              </a:rPr>
              <a:t>Possible associated injuries (open fracture, hip, knee, neurovascular structures...)</a:t>
            </a: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AP </a:t>
            </a:r>
            <a:r>
              <a:rPr lang="sr-Cyrl-RS" altLang="sr-Latn-RS" sz="1700" dirty="0" smtClean="0">
                <a:latin typeface="Times New Roman" panose="02020603050405020304" pitchFamily="18" charset="0"/>
                <a:cs typeface="Times New Roman" panose="02020603050405020304" pitchFamily="18" charset="0"/>
              </a:rPr>
              <a:t>and profile view of the entire femur</a:t>
            </a: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2458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2473BC8-AEED-4F0B-B9A5-444123964CF6}" type="slidenum">
              <a:rPr lang="en-US" altLang="en-US">
                <a:solidFill>
                  <a:srgbClr val="898989"/>
                </a:solidFill>
              </a:rPr>
              <a:pPr algn="l" rtl="0"/>
              <a:t>22</a:t>
            </a:fld>
            <a:endParaRPr lang="en-US" altLang="en-US">
              <a:solidFill>
                <a:srgbClr val="898989"/>
              </a:solidFill>
            </a:endParaRPr>
          </a:p>
        </p:txBody>
      </p:sp>
      <p:pic>
        <p:nvPicPr>
          <p:cNvPr id="2458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9563" y="657225"/>
            <a:ext cx="2289175"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3767138"/>
            <a:ext cx="2289175"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Femoral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5603"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Initial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Fracture immobilization (coxo-femoral longette, skeletal traction)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Fracture stabilization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Pain reduction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Maintenance of limb length and fragment position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Facilitating care</a:t>
            </a:r>
          </a:p>
          <a:p>
            <a:pPr lvl="1" algn="l" rtl="0"/>
            <a:r>
              <a:rPr lang="sr-Cyrl-RS" altLang="sr-Latn-RS" sz="1700" dirty="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High perioperative risk, previously immobile patients...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Adequate preoperative preparation, assessment of the general condition</a:t>
            </a:r>
          </a:p>
          <a:p>
            <a:pPr algn="l" rtl="0"/>
            <a:r>
              <a:rPr lang="sr-Cyrl-RS" altLang="sr-Latn-RS" sz="2000" b="1" u="sng" dirty="0"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dirty="0" smtClean="0">
                <a:latin typeface="Times New Roman" panose="02020603050405020304" pitchFamily="18" charset="0"/>
                <a:cs typeface="Times New Roman" panose="02020603050405020304" pitchFamily="18" charset="0"/>
              </a:rPr>
              <a:t>Extramedullary fixation</a:t>
            </a:r>
          </a:p>
          <a:p>
            <a:pPr lvl="1" algn="l" rtl="0"/>
            <a:r>
              <a:rPr lang="sr-Cyrl-RS" altLang="sr-Latn-RS" sz="1700" dirty="0" smtClean="0">
                <a:latin typeface="Times New Roman" panose="02020603050405020304" pitchFamily="18" charset="0"/>
                <a:cs typeface="Times New Roman" panose="02020603050405020304" pitchFamily="18" charset="0"/>
              </a:rPr>
              <a:t>Intramedullary fixation</a:t>
            </a:r>
          </a:p>
          <a:p>
            <a:pPr lvl="1" algn="l" rtl="0"/>
            <a:r>
              <a:rPr lang="sr-Cyrl-RS" altLang="sr-Latn-RS" sz="1700" dirty="0" smtClean="0">
                <a:latin typeface="Times New Roman" panose="02020603050405020304" pitchFamily="18" charset="0"/>
                <a:cs typeface="Times New Roman" panose="02020603050405020304" pitchFamily="18" charset="0"/>
              </a:rPr>
              <a:t>External fixation</a:t>
            </a: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i="1" dirty="0" smtClean="0">
                <a:latin typeface="Times New Roman" panose="02020603050405020304" pitchFamily="18" charset="0"/>
                <a:cs typeface="Times New Roman" panose="02020603050405020304" pitchFamily="18" charset="0"/>
              </a:rPr>
              <a:t>"</a:t>
            </a:r>
            <a:r>
              <a:rPr lang="sr-Latn-RS" altLang="sr-Latn-RS" sz="2000" i="1" dirty="0" smtClean="0">
                <a:latin typeface="Times New Roman" panose="02020603050405020304" pitchFamily="18" charset="0"/>
                <a:cs typeface="Times New Roman" panose="02020603050405020304" pitchFamily="18" charset="0"/>
              </a:rPr>
              <a:t>Floating </a:t>
            </a:r>
            <a:r>
              <a:rPr lang="sr-Latn-RS" altLang="sr-Latn-RS" sz="2000" i="1" dirty="0" smtClean="0">
                <a:latin typeface="Times New Roman" panose="02020603050405020304" pitchFamily="18" charset="0"/>
                <a:cs typeface="Times New Roman" panose="02020603050405020304" pitchFamily="18" charset="0"/>
              </a:rPr>
              <a:t>knee“</a:t>
            </a:r>
            <a:r>
              <a:rPr lang="en-GB" altLang="sr-Latn-RS" sz="2000" i="1" dirty="0" smtClean="0">
                <a:latin typeface="Times New Roman" panose="02020603050405020304" pitchFamily="18" charset="0"/>
                <a:cs typeface="Times New Roman" panose="02020603050405020304" pitchFamily="18" charset="0"/>
              </a:rPr>
              <a:t> </a:t>
            </a:r>
            <a:r>
              <a:rPr lang="sr-Latn-RS" altLang="sr-Latn-RS" sz="2000" dirty="0" smtClean="0">
                <a:latin typeface="Times New Roman" panose="02020603050405020304" pitchFamily="18" charset="0"/>
                <a:cs typeface="Times New Roman" panose="02020603050405020304" pitchFamily="18" charset="0"/>
              </a:rPr>
              <a:t>–</a:t>
            </a:r>
            <a:r>
              <a:rPr lang="en-GB" altLang="sr-Latn-RS" sz="2000" dirty="0" smtClean="0">
                <a:latin typeface="Times New Roman" panose="02020603050405020304" pitchFamily="18" charset="0"/>
                <a:cs typeface="Times New Roman" panose="02020603050405020304" pitchFamily="18" charset="0"/>
              </a:rPr>
              <a:t> </a:t>
            </a:r>
            <a:r>
              <a:rPr lang="sr-Cyrl-RS" altLang="sr-Latn-RS" sz="2000" dirty="0" smtClean="0">
                <a:latin typeface="Times New Roman" panose="02020603050405020304" pitchFamily="18" charset="0"/>
                <a:cs typeface="Times New Roman" panose="02020603050405020304" pitchFamily="18" charset="0"/>
              </a:rPr>
              <a:t>Floating </a:t>
            </a:r>
            <a:r>
              <a:rPr lang="sr-Cyrl-RS" altLang="sr-Latn-RS" sz="2000" dirty="0" smtClean="0">
                <a:latin typeface="Times New Roman" panose="02020603050405020304" pitchFamily="18" charset="0"/>
                <a:cs typeface="Times New Roman" panose="02020603050405020304" pitchFamily="18" charset="0"/>
              </a:rPr>
              <a:t>knee, in the case of </a:t>
            </a:r>
            <a:r>
              <a:rPr lang="en-GB" altLang="sr-Latn-RS" sz="2000" dirty="0" smtClean="0">
                <a:latin typeface="Times New Roman" panose="02020603050405020304" pitchFamily="18" charset="0"/>
                <a:cs typeface="Times New Roman" panose="02020603050405020304" pitchFamily="18" charset="0"/>
              </a:rPr>
              <a:t>femoral shaft fractures</a:t>
            </a:r>
            <a:r>
              <a:rPr lang="sr-Cyrl-RS" altLang="sr-Latn-RS" sz="2000" dirty="0" smtClean="0">
                <a:latin typeface="Times New Roman" panose="02020603050405020304" pitchFamily="18" charset="0"/>
                <a:cs typeface="Times New Roman" panose="02020603050405020304" pitchFamily="18" charset="0"/>
              </a:rPr>
              <a:t> </a:t>
            </a:r>
            <a:r>
              <a:rPr lang="sr-Cyrl-RS" altLang="sr-Latn-RS" sz="2000" dirty="0" smtClean="0">
                <a:latin typeface="Times New Roman" panose="02020603050405020304" pitchFamily="18" charset="0"/>
                <a:cs typeface="Times New Roman" panose="02020603050405020304" pitchFamily="18" charset="0"/>
              </a:rPr>
              <a:t>and the ipsilateral tibia, requires stabilization of both fractures</a:t>
            </a:r>
          </a:p>
        </p:txBody>
      </p:sp>
      <p:sp>
        <p:nvSpPr>
          <p:cNvPr id="2560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D7C255-19C9-4C37-A102-DF0F46704837}" type="slidenum">
              <a:rPr lang="en-US" altLang="en-US">
                <a:solidFill>
                  <a:srgbClr val="898989"/>
                </a:solidFill>
              </a:rPr>
              <a:pPr algn="l" rtl="0"/>
              <a:t>23</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Femoral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6627"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1BD41FA-1264-46CE-87D2-E4129C628FC8}" type="slidenum">
              <a:rPr lang="en-US" altLang="en-US">
                <a:solidFill>
                  <a:srgbClr val="898989"/>
                </a:solidFill>
              </a:rPr>
              <a:pPr algn="l" rtl="0"/>
              <a:t>24</a:t>
            </a:fld>
            <a:endParaRPr lang="en-US" altLang="en-US">
              <a:solidFill>
                <a:srgbClr val="898989"/>
              </a:solidFill>
            </a:endParaRPr>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l="52747" t="3149" r="5287" b="8652"/>
          <a:stretch>
            <a:fillRect/>
          </a:stretch>
        </p:blipFill>
        <p:spPr bwMode="auto">
          <a:xfrm>
            <a:off x="6554788" y="974725"/>
            <a:ext cx="244792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Content Placeholder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r="44560"/>
          <a:stretch>
            <a:fillRect/>
          </a:stretch>
        </p:blipFill>
        <p:spPr>
          <a:xfrm>
            <a:off x="3835400" y="974725"/>
            <a:ext cx="2447925" cy="4824413"/>
          </a:xfrm>
        </p:spPr>
      </p:pic>
      <p:pic>
        <p:nvPicPr>
          <p:cNvPr id="26630" name="Picture 9"/>
          <p:cNvPicPr>
            <a:picLocks noChangeAspect="1" noChangeArrowheads="1"/>
          </p:cNvPicPr>
          <p:nvPr/>
        </p:nvPicPr>
        <p:blipFill>
          <a:blip r:embed="rId4">
            <a:extLst>
              <a:ext uri="{28A0092B-C50C-407E-A947-70E740481C1C}">
                <a14:useLocalDpi xmlns:a14="http://schemas.microsoft.com/office/drawing/2010/main" val="0"/>
              </a:ext>
            </a:extLst>
          </a:blip>
          <a:srcRect t="-784" r="55785"/>
          <a:stretch>
            <a:fillRect/>
          </a:stretch>
        </p:blipFill>
        <p:spPr bwMode="auto">
          <a:xfrm>
            <a:off x="1116013" y="974725"/>
            <a:ext cx="244792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Femoral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7651"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Rehabilitation:</a:t>
            </a:r>
          </a:p>
          <a:p>
            <a:pPr lvl="1" algn="l" rtl="0"/>
            <a:r>
              <a:rPr lang="sr-Cyrl-RS" altLang="sr-Latn-RS" sz="1700" smtClean="0">
                <a:latin typeface="Times New Roman" panose="02020603050405020304" pitchFamily="18" charset="0"/>
                <a:cs typeface="Times New Roman" panose="02020603050405020304" pitchFamily="18" charset="0"/>
              </a:rPr>
              <a:t>The goal is to achieve stability of the fracture, adequate length and rotation of the limb</a:t>
            </a:r>
          </a:p>
          <a:p>
            <a:pPr lvl="1" algn="l" rtl="0"/>
            <a:r>
              <a:rPr lang="sr-Cyrl-RS" altLang="sr-Latn-RS" sz="1700" smtClean="0">
                <a:latin typeface="Times New Roman" panose="02020603050405020304" pitchFamily="18" charset="0"/>
                <a:cs typeface="Times New Roman" panose="02020603050405020304" pitchFamily="18" charset="0"/>
              </a:rPr>
              <a:t>Early verticalization and mobilization</a:t>
            </a:r>
          </a:p>
          <a:p>
            <a:pPr lvl="1" algn="l" rtl="0"/>
            <a:r>
              <a:rPr lang="sr-Cyrl-RS" altLang="sr-Latn-RS" sz="1700" smtClean="0">
                <a:latin typeface="Times New Roman" panose="02020603050405020304" pitchFamily="18" charset="0"/>
                <a:cs typeface="Times New Roman" panose="02020603050405020304" pitchFamily="18" charset="0"/>
              </a:rPr>
              <a:t>Maintaining mobility</a:t>
            </a:r>
          </a:p>
          <a:p>
            <a:pPr lvl="1" algn="l" rtl="0"/>
            <a:r>
              <a:rPr lang="sr-Cyrl-RS" altLang="sr-Latn-RS" sz="1700" smtClean="0">
                <a:latin typeface="Times New Roman" panose="02020603050405020304" pitchFamily="18" charset="0"/>
                <a:cs typeface="Times New Roman" panose="02020603050405020304" pitchFamily="18" charset="0"/>
              </a:rPr>
              <a:t>Strengthening the muscles</a:t>
            </a:r>
          </a:p>
          <a:p>
            <a:pPr lvl="1" algn="l" rtl="0"/>
            <a:endParaRPr lang="sr-Cyrl-RS" altLang="sr-Latn-RS" sz="1700" smtClean="0">
              <a:latin typeface="Times New Roman" panose="02020603050405020304" pitchFamily="18" charset="0"/>
              <a:cs typeface="Times New Roman" panose="02020603050405020304" pitchFamily="18" charset="0"/>
            </a:endParaRPr>
          </a:p>
          <a:p>
            <a:pPr algn="l" rtl="0"/>
            <a:r>
              <a:rPr lang="sr-Cyrl-RS" altLang="sr-Latn-RS" sz="2000" b="1" u="sng" smtClean="0">
                <a:latin typeface="Times New Roman" panose="02020603050405020304" pitchFamily="18" charset="0"/>
                <a:cs typeface="Times New Roman" panose="02020603050405020304" pitchFamily="18" charset="0"/>
              </a:rPr>
              <a:t>Complications:</a:t>
            </a:r>
          </a:p>
          <a:p>
            <a:pPr lvl="1" algn="l" rtl="0"/>
            <a:r>
              <a:rPr lang="sr-Cyrl-RS" altLang="sr-Latn-RS" sz="1700" smtClean="0">
                <a:latin typeface="Times New Roman" panose="02020603050405020304" pitchFamily="18" charset="0"/>
                <a:cs typeface="Times New Roman" panose="02020603050405020304" pitchFamily="18" charset="0"/>
              </a:rPr>
              <a:t>Non-union</a:t>
            </a:r>
          </a:p>
          <a:p>
            <a:pPr lvl="1" algn="l" rtl="0"/>
            <a:r>
              <a:rPr lang="sr-Cyrl-RS" altLang="sr-Latn-RS" sz="1700" smtClean="0">
                <a:latin typeface="Times New Roman" panose="02020603050405020304" pitchFamily="18" charset="0"/>
                <a:cs typeface="Times New Roman" panose="02020603050405020304" pitchFamily="18" charset="0"/>
              </a:rPr>
              <a:t>Inadequate healing (malposition)</a:t>
            </a:r>
          </a:p>
          <a:p>
            <a:pPr lvl="1" algn="l" rtl="0"/>
            <a:r>
              <a:rPr lang="sr-Cyrl-RS" altLang="sr-Latn-RS" sz="1700" smtClean="0">
                <a:latin typeface="Times New Roman" panose="02020603050405020304" pitchFamily="18" charset="0"/>
                <a:cs typeface="Times New Roman" panose="02020603050405020304" pitchFamily="18" charset="0"/>
              </a:rPr>
              <a:t>Infection</a:t>
            </a:r>
          </a:p>
          <a:p>
            <a:pPr lvl="1" algn="l" rtl="0"/>
            <a:r>
              <a:rPr lang="sr-Cyrl-RS" altLang="sr-Latn-RS" sz="1700" smtClean="0">
                <a:latin typeface="Times New Roman" panose="02020603050405020304" pitchFamily="18" charset="0"/>
                <a:cs typeface="Times New Roman" panose="02020603050405020304" pitchFamily="18" charset="0"/>
              </a:rPr>
              <a:t>Refraction</a:t>
            </a:r>
          </a:p>
          <a:p>
            <a:pPr lvl="1" algn="l" rtl="0"/>
            <a:r>
              <a:rPr lang="sr-Cyrl-RS" altLang="sr-Latn-RS" sz="1700" smtClean="0">
                <a:latin typeface="Times New Roman" panose="02020603050405020304" pitchFamily="18" charset="0"/>
                <a:cs typeface="Times New Roman" panose="02020603050405020304" pitchFamily="18" charset="0"/>
              </a:rPr>
              <a:t>Neurovascular injuries</a:t>
            </a:r>
          </a:p>
          <a:p>
            <a:pPr lvl="1" algn="l" rtl="0"/>
            <a:r>
              <a:rPr lang="sr-Cyrl-RS" altLang="sr-Latn-RS" sz="1700" smtClean="0">
                <a:latin typeface="Times New Roman" panose="02020603050405020304" pitchFamily="18" charset="0"/>
                <a:cs typeface="Times New Roman" panose="02020603050405020304" pitchFamily="18" charset="0"/>
              </a:rPr>
              <a:t>Thromboembolic complications</a:t>
            </a:r>
          </a:p>
          <a:p>
            <a:pPr lvl="1" algn="l" rtl="0"/>
            <a:r>
              <a:rPr lang="sr-Cyrl-RS" altLang="sr-Latn-RS" sz="1700" smtClean="0">
                <a:latin typeface="Times New Roman" panose="02020603050405020304" pitchFamily="18" charset="0"/>
                <a:cs typeface="Times New Roman" panose="02020603050405020304" pitchFamily="18" charset="0"/>
              </a:rPr>
              <a:t>Heterotopic ossification</a:t>
            </a:r>
          </a:p>
          <a:p>
            <a:pPr lvl="1" algn="l" rtl="0"/>
            <a:r>
              <a:rPr lang="sr-Cyrl-RS" altLang="sr-Latn-RS" sz="1700" smtClean="0">
                <a:latin typeface="Times New Roman" panose="02020603050405020304" pitchFamily="18" charset="0"/>
                <a:cs typeface="Times New Roman" panose="02020603050405020304" pitchFamily="18" charset="0"/>
              </a:rPr>
              <a:t>Implant fracture</a:t>
            </a:r>
          </a:p>
          <a:p>
            <a:pPr lvl="1" algn="l" rtl="0"/>
            <a:r>
              <a:rPr lang="sr-Cyrl-RS" altLang="sr-Latn-RS" sz="1700" smtClean="0">
                <a:latin typeface="Times New Roman" panose="02020603050405020304" pitchFamily="18" charset="0"/>
                <a:cs typeface="Times New Roman" panose="02020603050405020304" pitchFamily="18" charset="0"/>
              </a:rPr>
              <a:t>ARDS</a:t>
            </a:r>
          </a:p>
          <a:p>
            <a:pPr lvl="1" algn="l" rtl="0"/>
            <a:r>
              <a:rPr lang="sr-Cyrl-RS" altLang="sr-Latn-RS" sz="1700" smtClean="0">
                <a:latin typeface="Times New Roman" panose="02020603050405020304" pitchFamily="18" charset="0"/>
                <a:cs typeface="Times New Roman" panose="02020603050405020304" pitchFamily="18" charset="0"/>
              </a:rPr>
              <a:t>Stiffness of the extremities</a:t>
            </a:r>
          </a:p>
          <a:p>
            <a:pPr lvl="1" algn="l" rtl="0"/>
            <a:r>
              <a:rPr lang="sr-Cyrl-RS" altLang="sr-Latn-RS" sz="1700" smtClean="0">
                <a:latin typeface="Times New Roman" panose="02020603050405020304" pitchFamily="18" charset="0"/>
                <a:cs typeface="Times New Roman" panose="02020603050405020304" pitchFamily="18" charset="0"/>
              </a:rPr>
              <a:t>Chronic pain condition</a:t>
            </a:r>
          </a:p>
        </p:txBody>
      </p:sp>
      <p:sp>
        <p:nvSpPr>
          <p:cNvPr id="2765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64FB058-9A9C-4AC0-A193-926ED296DA6D}" type="slidenum">
              <a:rPr lang="en-US" altLang="en-US">
                <a:solidFill>
                  <a:srgbClr val="898989"/>
                </a:solidFill>
              </a:rPr>
              <a:pPr algn="l" rtl="0"/>
              <a:t>25</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8675" name="Content Placeholder 1"/>
          <p:cNvSpPr>
            <a:spLocks noGrp="1"/>
          </p:cNvSpPr>
          <p:nvPr>
            <p:ph idx="1"/>
          </p:nvPr>
        </p:nvSpPr>
        <p:spPr>
          <a:xfrm>
            <a:off x="900113" y="657225"/>
            <a:ext cx="8243887" cy="5699125"/>
          </a:xfrm>
        </p:spPr>
        <p:txBody>
          <a:bodyPr/>
          <a:lstStyle/>
          <a:p>
            <a:pPr algn="l" rtl="0"/>
            <a:r>
              <a:rPr lang="en-GB" altLang="sr-Latn-RS" sz="2000" dirty="0" smtClean="0">
                <a:latin typeface="Times New Roman" panose="02020603050405020304" pitchFamily="18" charset="0"/>
                <a:cs typeface="Times New Roman" panose="02020603050405020304" pitchFamily="18" charset="0"/>
              </a:rPr>
              <a:t>Distal femoral fractures</a:t>
            </a:r>
            <a:r>
              <a:rPr lang="sr-Cyrl-RS" altLang="sr-Latn-RS" sz="2000" dirty="0" smtClean="0">
                <a:latin typeface="Times New Roman" panose="02020603050405020304" pitchFamily="18" charset="0"/>
                <a:cs typeface="Times New Roman" panose="02020603050405020304" pitchFamily="18" charset="0"/>
              </a:rPr>
              <a:t> represen </a:t>
            </a:r>
            <a:r>
              <a:rPr lang="sr-Cyrl-RS" altLang="sr-Latn-RS" sz="2000" dirty="0" smtClean="0">
                <a:latin typeface="Times New Roman" panose="02020603050405020304" pitchFamily="18" charset="0"/>
                <a:cs typeface="Times New Roman" panose="02020603050405020304" pitchFamily="18" charset="0"/>
              </a:rPr>
              <a:t>a great challenge in orthopedics, due to the effect of strong muscle deforming forces on the fragments, frequent involvement of the articular surface and associated injuries (neurovascular, </a:t>
            </a:r>
            <a:r>
              <a:rPr lang="sr-Cyrl-RS" altLang="sr-Latn-RS" sz="2000" dirty="0" smtClean="0">
                <a:latin typeface="Times New Roman" panose="02020603050405020304" pitchFamily="18" charset="0"/>
                <a:cs typeface="Times New Roman" panose="02020603050405020304" pitchFamily="18" charset="0"/>
              </a:rPr>
              <a:t>menisc</a:t>
            </a:r>
            <a:r>
              <a:rPr lang="en-GB" altLang="sr-Latn-RS" sz="2000" dirty="0" smtClean="0">
                <a:latin typeface="Times New Roman" panose="02020603050405020304" pitchFamily="18" charset="0"/>
                <a:cs typeface="Times New Roman" panose="02020603050405020304" pitchFamily="18" charset="0"/>
              </a:rPr>
              <a:t>o</a:t>
            </a:r>
            <a:r>
              <a:rPr lang="sr-Cyrl-RS" altLang="sr-Latn-RS" sz="2000" dirty="0" smtClean="0">
                <a:latin typeface="Times New Roman" panose="02020603050405020304" pitchFamily="18" charset="0"/>
                <a:cs typeface="Times New Roman" panose="02020603050405020304" pitchFamily="18" charset="0"/>
              </a:rPr>
              <a:t>-ligamentous</a:t>
            </a:r>
            <a:r>
              <a:rPr lang="sr-Cyrl-RS" altLang="sr-Latn-RS" sz="2000" dirty="0" smtClean="0">
                <a:latin typeface="Times New Roman" panose="02020603050405020304" pitchFamily="18" charset="0"/>
                <a:cs typeface="Times New Roman" panose="02020603050405020304" pitchFamily="18" charset="0"/>
              </a:rPr>
              <a:t>, </a:t>
            </a:r>
            <a:r>
              <a:rPr lang="sr-Cyrl-RS" altLang="sr-Latn-RS" sz="2000" dirty="0" smtClean="0">
                <a:latin typeface="Times New Roman" panose="02020603050405020304" pitchFamily="18" charset="0"/>
                <a:cs typeface="Times New Roman" panose="02020603050405020304" pitchFamily="18" charset="0"/>
              </a:rPr>
              <a:t>distant</a:t>
            </a:r>
            <a:r>
              <a:rPr lang="en-GB" altLang="sr-Latn-RS" sz="2000" dirty="0" smtClean="0">
                <a:latin typeface="Times New Roman" panose="02020603050405020304" pitchFamily="18" charset="0"/>
                <a:cs typeface="Times New Roman" panose="02020603050405020304" pitchFamily="18" charset="0"/>
              </a:rPr>
              <a:t> injuries</a:t>
            </a:r>
            <a:r>
              <a:rPr lang="sr-Cyrl-RS" altLang="sr-Latn-RS" sz="2000" dirty="0" smtClean="0">
                <a:latin typeface="Times New Roman" panose="02020603050405020304" pitchFamily="18" charset="0"/>
                <a:cs typeface="Times New Roman" panose="02020603050405020304" pitchFamily="18" charset="0"/>
              </a:rPr>
              <a:t>, </a:t>
            </a:r>
            <a:r>
              <a:rPr lang="sr-Cyrl-RS" altLang="sr-Latn-RS" sz="2000" dirty="0" smtClean="0">
                <a:latin typeface="Times New Roman" panose="02020603050405020304" pitchFamily="18" charset="0"/>
                <a:cs typeface="Times New Roman" panose="02020603050405020304" pitchFamily="18" charset="0"/>
              </a:rPr>
              <a:t>open </a:t>
            </a:r>
            <a:r>
              <a:rPr lang="sr-Cyrl-RS" altLang="sr-Latn-RS" sz="2000" dirty="0" smtClean="0">
                <a:latin typeface="Times New Roman" panose="02020603050405020304" pitchFamily="18" charset="0"/>
                <a:cs typeface="Times New Roman" panose="02020603050405020304" pitchFamily="18" charset="0"/>
              </a:rPr>
              <a:t>fractures</a:t>
            </a:r>
            <a:r>
              <a:rPr lang="en-GB" altLang="sr-Latn-RS" sz="2000" dirty="0" smtClean="0">
                <a:latin typeface="Times New Roman" panose="02020603050405020304" pitchFamily="18" charset="0"/>
                <a:cs typeface="Times New Roman" panose="02020603050405020304" pitchFamily="18" charset="0"/>
              </a:rPr>
              <a:t>, </a:t>
            </a:r>
            <a:r>
              <a:rPr lang="en-GB" altLang="sr-Latn-RS" sz="2000" dirty="0" err="1" smtClean="0">
                <a:latin typeface="Times New Roman" panose="02020603050405020304" pitchFamily="18" charset="0"/>
                <a:cs typeface="Times New Roman" panose="02020603050405020304" pitchFamily="18" charset="0"/>
              </a:rPr>
              <a:t>etc</a:t>
            </a:r>
            <a:r>
              <a:rPr lang="sr-Cyrl-RS" altLang="sr-Latn-RS" sz="2000" dirty="0" smtClean="0">
                <a:latin typeface="Times New Roman" panose="02020603050405020304" pitchFamily="18" charset="0"/>
                <a:cs typeface="Times New Roman" panose="02020603050405020304" pitchFamily="18" charset="0"/>
              </a:rPr>
              <a:t>...)</a:t>
            </a:r>
            <a:endParaRPr lang="sr-Cyrl-RS" altLang="sr-Latn-RS" sz="20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The zone between the femoral condyles and the junction of the distal metaphysis and diaphysis</a:t>
            </a:r>
          </a:p>
          <a:p>
            <a:pPr lvl="1" algn="l" rtl="0"/>
            <a:r>
              <a:rPr lang="sr-Cyrl-RS" altLang="sr-Latn-RS" sz="1700" dirty="0" smtClean="0">
                <a:latin typeface="Times New Roman" panose="02020603050405020304" pitchFamily="18" charset="0"/>
                <a:cs typeface="Times New Roman" panose="02020603050405020304" pitchFamily="18" charset="0"/>
              </a:rPr>
              <a:t>Wider medullary canal, thinner cortex</a:t>
            </a:r>
          </a:p>
          <a:p>
            <a:pPr lvl="1" algn="l" rtl="0"/>
            <a:r>
              <a:rPr lang="sr-Cyrl-RS" altLang="sr-Latn-RS" sz="1700" dirty="0" smtClean="0">
                <a:latin typeface="Times New Roman" panose="02020603050405020304" pitchFamily="18" charset="0"/>
                <a:cs typeface="Times New Roman" panose="02020603050405020304" pitchFamily="18" charset="0"/>
              </a:rPr>
              <a:t>Intercondylar </a:t>
            </a:r>
            <a:r>
              <a:rPr lang="sr-Cyrl-RS" altLang="sr-Latn-RS" sz="1700" dirty="0" smtClean="0">
                <a:latin typeface="Times New Roman" panose="02020603050405020304" pitchFamily="18" charset="0"/>
                <a:cs typeface="Times New Roman" panose="02020603050405020304" pitchFamily="18" charset="0"/>
              </a:rPr>
              <a:t>notch</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epicondyles </a:t>
            </a:r>
            <a:r>
              <a:rPr lang="sr-Cyrl-RS" altLang="sr-Latn-RS" sz="1700" dirty="0" smtClean="0">
                <a:latin typeface="Times New Roman" panose="02020603050405020304" pitchFamily="18" charset="0"/>
                <a:cs typeface="Times New Roman" panose="02020603050405020304" pitchFamily="18" charset="0"/>
              </a:rPr>
              <a:t>(medial and lateral)</a:t>
            </a:r>
          </a:p>
          <a:p>
            <a:pPr lvl="1" algn="l" rtl="0"/>
            <a:r>
              <a:rPr lang="sr-Cyrl-RS" altLang="sr-Latn-RS" sz="1700" dirty="0" smtClean="0">
                <a:latin typeface="Times New Roman" panose="02020603050405020304" pitchFamily="18" charset="0"/>
                <a:cs typeface="Times New Roman" panose="02020603050405020304" pitchFamily="18" charset="0"/>
              </a:rPr>
              <a:t>Attachments of ligaments, muscles</a:t>
            </a:r>
          </a:p>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They comprise about 4-6% of all femur fractures</a:t>
            </a:r>
          </a:p>
          <a:p>
            <a:pPr lvl="1" algn="l" rtl="0"/>
            <a:r>
              <a:rPr lang="sr-Cyrl-RS" altLang="sr-Latn-RS" sz="1700" dirty="0" smtClean="0">
                <a:latin typeface="Times New Roman" panose="02020603050405020304" pitchFamily="18" charset="0"/>
                <a:cs typeface="Times New Roman" panose="02020603050405020304" pitchFamily="18" charset="0"/>
              </a:rPr>
              <a:t>About 1/3 of the fracture of the distal region of the femur</a:t>
            </a:r>
          </a:p>
          <a:p>
            <a:pPr lvl="1" algn="l" rtl="0"/>
            <a:r>
              <a:rPr lang="sr-Cyrl-RS" altLang="sr-Latn-RS" sz="1700" dirty="0" smtClean="0">
                <a:latin typeface="Times New Roman" panose="02020603050405020304" pitchFamily="18" charset="0"/>
                <a:cs typeface="Times New Roman" panose="02020603050405020304" pitchFamily="18" charset="0"/>
              </a:rPr>
              <a:t>Bimodal distribution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Younger </a:t>
            </a:r>
            <a:r>
              <a:rPr lang="en-GB" altLang="sr-Latn-RS" sz="1600" dirty="0" smtClean="0">
                <a:latin typeface="Times New Roman" panose="02020603050405020304" pitchFamily="18" charset="0"/>
                <a:cs typeface="Times New Roman" panose="02020603050405020304" pitchFamily="18" charset="0"/>
              </a:rPr>
              <a:t>m</a:t>
            </a:r>
            <a:r>
              <a:rPr lang="sr-Cyrl-RS" altLang="sr-Latn-RS" sz="1600" dirty="0" smtClean="0">
                <a:latin typeface="Times New Roman" panose="02020603050405020304" pitchFamily="18" charset="0"/>
                <a:cs typeface="Times New Roman" panose="02020603050405020304" pitchFamily="18" charset="0"/>
              </a:rPr>
              <a:t>en </a:t>
            </a:r>
            <a:r>
              <a:rPr lang="sr-Cyrl-RS" altLang="sr-Latn-RS" sz="1600" dirty="0" smtClean="0">
                <a:latin typeface="Times New Roman" panose="02020603050405020304" pitchFamily="18" charset="0"/>
                <a:cs typeface="Times New Roman" panose="02020603050405020304" pitchFamily="18" charset="0"/>
              </a:rPr>
              <a:t>– High-Energy Trauma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Elderly women – Trauma of moderate or minor intensity</a:t>
            </a:r>
          </a:p>
        </p:txBody>
      </p:sp>
      <p:sp>
        <p:nvSpPr>
          <p:cNvPr id="2867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06A3642-7954-4BE5-A77A-6B252F7F7D71}" type="slidenum">
              <a:rPr lang="en-US" altLang="en-US">
                <a:solidFill>
                  <a:srgbClr val="898989"/>
                </a:solidFill>
              </a:rPr>
              <a:pPr algn="l" rtl="0"/>
              <a:t>26</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2969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Associated injuries:</a:t>
            </a:r>
          </a:p>
          <a:p>
            <a:pPr lvl="1" algn="l" rtl="0"/>
            <a:r>
              <a:rPr lang="sr-Cyrl-RS" altLang="sr-Latn-RS" sz="1700" dirty="0" smtClean="0">
                <a:latin typeface="Times New Roman" panose="02020603050405020304" pitchFamily="18" charset="0"/>
                <a:cs typeface="Times New Roman" panose="02020603050405020304" pitchFamily="18" charset="0"/>
              </a:rPr>
              <a:t>Often intra-articular injuries (osteochondral lesions, meniscus, ligament injuries)</a:t>
            </a:r>
          </a:p>
          <a:p>
            <a:pPr lvl="1" algn="l" rtl="0"/>
            <a:r>
              <a:rPr lang="sr-Cyrl-RS" altLang="sr-Latn-RS" sz="1700" dirty="0" smtClean="0">
                <a:latin typeface="Times New Roman" panose="02020603050405020304" pitchFamily="18" charset="0"/>
                <a:cs typeface="Times New Roman" panose="02020603050405020304" pitchFamily="18" charset="0"/>
              </a:rPr>
              <a:t>Neurovascular injuries</a:t>
            </a:r>
          </a:p>
          <a:p>
            <a:pPr lvl="1" algn="l" rtl="0"/>
            <a:r>
              <a:rPr lang="sr-Cyrl-RS" altLang="sr-Latn-RS" sz="1700" dirty="0" smtClean="0">
                <a:latin typeface="Times New Roman" panose="02020603050405020304" pitchFamily="18" charset="0"/>
                <a:cs typeface="Times New Roman" panose="02020603050405020304" pitchFamily="18" charset="0"/>
              </a:rPr>
              <a:t>Combined fractures (acetabulum, head, neck, diaphysis of the femur, patella fractures...)</a:t>
            </a:r>
          </a:p>
          <a:p>
            <a:pPr lvl="1" algn="l" rtl="0"/>
            <a:r>
              <a:rPr lang="sr-Cyrl-RS" altLang="sr-Latn-RS" sz="1700" dirty="0" smtClean="0">
                <a:latin typeface="Times New Roman" panose="02020603050405020304" pitchFamily="18" charset="0"/>
                <a:cs typeface="Times New Roman" panose="02020603050405020304" pitchFamily="18" charset="0"/>
              </a:rPr>
              <a:t>Soft-tissue injuries (burns, lacerations, open fractures...)</a:t>
            </a:r>
          </a:p>
          <a:p>
            <a:pPr lvl="1" algn="l" rtl="0"/>
            <a:r>
              <a:rPr lang="sr-Cyrl-RS" altLang="sr-Latn-RS" sz="1700" dirty="0" smtClean="0">
                <a:latin typeface="Times New Roman" panose="02020603050405020304" pitchFamily="18" charset="0"/>
                <a:cs typeface="Times New Roman" panose="02020603050405020304" pitchFamily="18" charset="0"/>
              </a:rPr>
              <a:t>Distant injuries (especially high-energy injuries)</a:t>
            </a:r>
          </a:p>
          <a:p>
            <a:pPr algn="l" rtl="0"/>
            <a:r>
              <a:rPr lang="sr-Cyrl-RS" altLang="sr-Latn-RS" sz="2000" b="1" u="sng" dirty="0" smtClean="0">
                <a:latin typeface="Times New Roman" panose="02020603050405020304" pitchFamily="18" charset="0"/>
                <a:cs typeface="Times New Roman" panose="02020603050405020304" pitchFamily="18" charset="0"/>
              </a:rPr>
              <a:t>Mechanism of injury:</a:t>
            </a:r>
          </a:p>
          <a:p>
            <a:pPr lvl="1" algn="l" rtl="0"/>
            <a:r>
              <a:rPr lang="sr-Cyrl-RS" altLang="sr-Latn-RS" sz="1700" dirty="0" smtClean="0">
                <a:latin typeface="Times New Roman" panose="02020603050405020304" pitchFamily="18" charset="0"/>
                <a:cs typeface="Times New Roman" panose="02020603050405020304" pitchFamily="18" charset="0"/>
              </a:rPr>
              <a:t>Axial load</a:t>
            </a:r>
          </a:p>
          <a:p>
            <a:pPr lvl="1" algn="l" rtl="0"/>
            <a:r>
              <a:rPr lang="sr-Cyrl-RS" altLang="sr-Latn-RS" sz="1700" dirty="0" smtClean="0">
                <a:latin typeface="Times New Roman" panose="02020603050405020304" pitchFamily="18" charset="0"/>
                <a:cs typeface="Times New Roman" panose="02020603050405020304" pitchFamily="18" charset="0"/>
              </a:rPr>
              <a:t>Varus/valgus</a:t>
            </a:r>
          </a:p>
          <a:p>
            <a:pPr lvl="1" algn="l" rtl="0"/>
            <a:r>
              <a:rPr lang="sr-Cyrl-RS" altLang="sr-Latn-RS" sz="1700" dirty="0" smtClean="0">
                <a:latin typeface="Times New Roman" panose="02020603050405020304" pitchFamily="18" charset="0"/>
                <a:cs typeface="Times New Roman" panose="02020603050405020304" pitchFamily="18" charset="0"/>
              </a:rPr>
              <a:t>Rotational forces</a:t>
            </a:r>
          </a:p>
          <a:p>
            <a:pPr lvl="1" algn="l" rtl="0"/>
            <a:r>
              <a:rPr lang="sr-Cyrl-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High-energy trauma" </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Traffic </a:t>
            </a:r>
            <a:r>
              <a:rPr lang="sr-Cyrl-RS" altLang="sr-Latn-RS" sz="1700" dirty="0" smtClean="0">
                <a:latin typeface="Times New Roman" panose="02020603050405020304" pitchFamily="18" charset="0"/>
                <a:cs typeface="Times New Roman" panose="02020603050405020304" pitchFamily="18" charset="0"/>
              </a:rPr>
              <a:t>accidents, falls from a height...</a:t>
            </a:r>
          </a:p>
          <a:p>
            <a:pPr lvl="1" algn="l" rtl="0"/>
            <a:r>
              <a:rPr lang="sr-Cyrl-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Low-energy trauma" </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Elderly </a:t>
            </a:r>
            <a:r>
              <a:rPr lang="sr-Cyrl-RS" altLang="sr-Latn-RS" sz="1700" dirty="0" smtClean="0">
                <a:latin typeface="Times New Roman" panose="02020603050405020304" pitchFamily="18" charset="0"/>
                <a:cs typeface="Times New Roman" panose="02020603050405020304" pitchFamily="18" charset="0"/>
              </a:rPr>
              <a:t>patients, osteoporosis, rare associated injuries</a:t>
            </a:r>
          </a:p>
          <a:p>
            <a:pPr algn="l" rtl="0"/>
            <a:r>
              <a:rPr lang="sr-Cyrl-RS" altLang="sr-Latn-RS" sz="2000" b="1" u="sng" dirty="0" smtClean="0">
                <a:latin typeface="Times New Roman" panose="02020603050405020304" pitchFamily="18" charset="0"/>
                <a:cs typeface="Times New Roman" panose="02020603050405020304" pitchFamily="18" charset="0"/>
              </a:rPr>
              <a:t>Classification:</a:t>
            </a:r>
            <a:endParaRPr lang="sr-Cyrl-RS" altLang="sr-Latn-RS" sz="17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Type A: Extra-articular fractures</a:t>
            </a:r>
          </a:p>
          <a:p>
            <a:pPr lvl="1" algn="l" rtl="0"/>
            <a:r>
              <a:rPr lang="sr-Cyrl-RS" altLang="sr-Latn-RS" sz="1700" dirty="0" smtClean="0">
                <a:latin typeface="Times New Roman" panose="02020603050405020304" pitchFamily="18" charset="0"/>
                <a:cs typeface="Times New Roman" panose="02020603050405020304" pitchFamily="18" charset="0"/>
              </a:rPr>
              <a:t>Type</a:t>
            </a:r>
            <a:r>
              <a:rPr lang="sr-Latn-RS" altLang="sr-Latn-RS" sz="1700" dirty="0" smtClean="0">
                <a:latin typeface="Times New Roman" panose="02020603050405020304" pitchFamily="18" charset="0"/>
                <a:cs typeface="Times New Roman" panose="02020603050405020304" pitchFamily="18" charset="0"/>
              </a:rPr>
              <a:t>B</a:t>
            </a:r>
            <a:r>
              <a:rPr lang="sr-Cyrl-RS" altLang="sr-Latn-RS" sz="1700" dirty="0" smtClean="0">
                <a:latin typeface="Times New Roman" panose="02020603050405020304" pitchFamily="18" charset="0"/>
                <a:cs typeface="Times New Roman" panose="02020603050405020304" pitchFamily="18" charset="0"/>
              </a:rPr>
              <a:t>: Unicondylar fractures</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Type</a:t>
            </a:r>
            <a:r>
              <a:rPr lang="sr-Latn-RS" altLang="sr-Latn-RS" sz="1700" dirty="0" smtClean="0">
                <a:latin typeface="Times New Roman" panose="02020603050405020304" pitchFamily="18" charset="0"/>
                <a:cs typeface="Times New Roman" panose="02020603050405020304" pitchFamily="18" charset="0"/>
              </a:rPr>
              <a:t>C</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Bicondylar </a:t>
            </a:r>
            <a:r>
              <a:rPr lang="sr-Cyrl-RS" altLang="sr-Latn-RS" sz="1700" dirty="0" smtClean="0">
                <a:latin typeface="Times New Roman" panose="02020603050405020304" pitchFamily="18" charset="0"/>
                <a:cs typeface="Times New Roman" panose="02020603050405020304" pitchFamily="18" charset="0"/>
              </a:rPr>
              <a:t>fractures</a:t>
            </a:r>
          </a:p>
        </p:txBody>
      </p:sp>
      <p:sp>
        <p:nvSpPr>
          <p:cNvPr id="2970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37C240-EAF4-4DC1-BB06-9D9E5B37AE48}" type="slidenum">
              <a:rPr lang="en-US" altLang="en-US">
                <a:solidFill>
                  <a:srgbClr val="898989"/>
                </a:solidFill>
              </a:rPr>
              <a:pPr algn="l" rtl="0"/>
              <a:t>27</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30723" name="Content Placeholder 1"/>
          <p:cNvSpPr>
            <a:spLocks noGrp="1"/>
          </p:cNvSpPr>
          <p:nvPr>
            <p:ph idx="1"/>
          </p:nvPr>
        </p:nvSpPr>
        <p:spPr>
          <a:xfrm>
            <a:off x="900113" y="657225"/>
            <a:ext cx="3671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Pain</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Swelling</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Deformity</a:t>
            </a:r>
          </a:p>
          <a:p>
            <a:pPr lvl="1" algn="l" rtl="0"/>
            <a:r>
              <a:rPr lang="sr-Cyrl-RS" altLang="sr-Latn-RS" sz="1700" dirty="0" smtClean="0">
                <a:latin typeface="Times New Roman" panose="02020603050405020304" pitchFamily="18" charset="0"/>
                <a:cs typeface="Times New Roman" panose="02020603050405020304" pitchFamily="18" charset="0"/>
              </a:rPr>
              <a:t>Crepitations</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Restriction of movement</a:t>
            </a:r>
          </a:p>
          <a:p>
            <a:pPr lvl="1" algn="l" rtl="0"/>
            <a:r>
              <a:rPr lang="sr-Cyrl-RS" altLang="sr-Latn-RS" sz="1700" dirty="0" smtClean="0">
                <a:latin typeface="Times New Roman" panose="02020603050405020304" pitchFamily="18" charset="0"/>
                <a:cs typeface="Times New Roman" panose="02020603050405020304" pitchFamily="18" charset="0"/>
              </a:rPr>
              <a:t>Associated injuries</a:t>
            </a: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Cyrl-RS" altLang="sr-Latn-RS" sz="1700" dirty="0" smtClean="0">
                <a:latin typeface="Times New Roman" panose="02020603050405020304" pitchFamily="18" charset="0"/>
                <a:cs typeface="Times New Roman" panose="02020603050405020304" pitchFamily="18" charset="0"/>
              </a:rPr>
              <a:t>: AP and profile</a:t>
            </a:r>
          </a:p>
          <a:p>
            <a:pPr lvl="1" algn="l" rtl="0"/>
            <a:r>
              <a:rPr lang="sr-Latn-RS" altLang="sr-Latn-RS" sz="1700" dirty="0" smtClean="0">
                <a:latin typeface="Times New Roman" panose="02020603050405020304" pitchFamily="18" charset="0"/>
                <a:cs typeface="Times New Roman" panose="02020603050405020304" pitchFamily="18" charset="0"/>
              </a:rPr>
              <a:t>MDCT</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Extent </a:t>
            </a:r>
            <a:r>
              <a:rPr lang="sr-Cyrl-RS" altLang="sr-Latn-RS" sz="1700" dirty="0" smtClean="0">
                <a:latin typeface="Times New Roman" panose="02020603050405020304" pitchFamily="18" charset="0"/>
                <a:cs typeface="Times New Roman" panose="02020603050405020304" pitchFamily="18" charset="0"/>
              </a:rPr>
              <a:t>of injury, extent of fracture, associated injuries</a:t>
            </a:r>
          </a:p>
          <a:p>
            <a:pPr lvl="1" algn="l" rtl="0"/>
            <a:r>
              <a:rPr lang="sr-Cyrl-RS" altLang="sr-Latn-RS" sz="1700" dirty="0" smtClean="0">
                <a:latin typeface="Times New Roman" panose="02020603050405020304" pitchFamily="18" charset="0"/>
                <a:cs typeface="Times New Roman" panose="02020603050405020304" pitchFamily="18" charset="0"/>
              </a:rPr>
              <a:t>M</a:t>
            </a:r>
            <a:r>
              <a:rPr lang="sr-Latn-RS" altLang="sr-Latn-RS" sz="1700" dirty="0" smtClean="0">
                <a:latin typeface="Times New Roman" panose="02020603050405020304" pitchFamily="18" charset="0"/>
                <a:cs typeface="Times New Roman" panose="02020603050405020304" pitchFamily="18" charset="0"/>
              </a:rPr>
              <a:t>RI</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Evaluation </a:t>
            </a:r>
            <a:r>
              <a:rPr lang="sr-Cyrl-RS" altLang="sr-Latn-RS" sz="1700" dirty="0" smtClean="0">
                <a:latin typeface="Times New Roman" panose="02020603050405020304" pitchFamily="18" charset="0"/>
                <a:cs typeface="Times New Roman" panose="02020603050405020304" pitchFamily="18" charset="0"/>
              </a:rPr>
              <a:t>of soft tissue structures</a:t>
            </a:r>
          </a:p>
          <a:p>
            <a:pPr lvl="1" algn="l" rtl="0"/>
            <a:r>
              <a:rPr lang="sr-Cyrl-RS" altLang="sr-Latn-RS" sz="1700" dirty="0" smtClean="0">
                <a:latin typeface="Times New Roman" panose="02020603050405020304" pitchFamily="18" charset="0"/>
                <a:cs typeface="Times New Roman" panose="02020603050405020304" pitchFamily="18" charset="0"/>
              </a:rPr>
              <a:t>Arteriography in suspected vascular injuries</a:t>
            </a:r>
          </a:p>
        </p:txBody>
      </p:sp>
      <p:sp>
        <p:nvSpPr>
          <p:cNvPr id="3072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77792F5-7FA5-4ABA-AF94-9E2F32C67874}" type="slidenum">
              <a:rPr lang="en-US" altLang="en-US">
                <a:solidFill>
                  <a:srgbClr val="898989"/>
                </a:solidFill>
              </a:rPr>
              <a:pPr algn="l" rtl="0"/>
              <a:t>28</a:t>
            </a:fld>
            <a:endParaRPr lang="en-US" altLang="en-US">
              <a:solidFill>
                <a:srgbClr val="898989"/>
              </a:solidFill>
            </a:endParaRPr>
          </a:p>
        </p:txBody>
      </p:sp>
      <p:pic>
        <p:nvPicPr>
          <p:cNvPr id="3072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9985" t="4413" r="8177" b="2730"/>
          <a:stretch>
            <a:fillRect/>
          </a:stretch>
        </p:blipFill>
        <p:spPr bwMode="auto">
          <a:xfrm>
            <a:off x="5334000" y="687388"/>
            <a:ext cx="3352800"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4"/>
          <p:cNvPicPr>
            <a:picLocks noChangeAspect="1" noChangeArrowheads="1"/>
          </p:cNvPicPr>
          <p:nvPr/>
        </p:nvPicPr>
        <p:blipFill>
          <a:blip r:embed="rId3">
            <a:extLst>
              <a:ext uri="{28A0092B-C50C-407E-A947-70E740481C1C}">
                <a14:useLocalDpi xmlns:a14="http://schemas.microsoft.com/office/drawing/2010/main" val="0"/>
              </a:ext>
            </a:extLst>
          </a:blip>
          <a:srcRect l="51312" r="2" b="10670"/>
          <a:stretch>
            <a:fillRect/>
          </a:stretch>
        </p:blipFill>
        <p:spPr bwMode="auto">
          <a:xfrm>
            <a:off x="5334000" y="3752850"/>
            <a:ext cx="33528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31747"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Treatment:</a:t>
            </a:r>
          </a:p>
          <a:p>
            <a:pPr lvl="1" algn="l" rtl="0"/>
            <a:r>
              <a:rPr lang="sr-Cyrl-RS" altLang="sr-Latn-RS" sz="1700" smtClean="0">
                <a:latin typeface="Times New Roman" panose="02020603050405020304" pitchFamily="18" charset="0"/>
                <a:cs typeface="Times New Roman" panose="02020603050405020304" pitchFamily="18" charset="0"/>
              </a:rPr>
              <a:t>Initial care:</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Evaluation of injuries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Fracture immobilization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Maintain limb length and rotation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Facilitate care, provide comfort to the patient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Open fractures require immediate wound lavage and irrigation, antibiotic therapy, anti-tetanus protection, thromboprophylaxis and analgesic therapy.</a:t>
            </a:r>
          </a:p>
          <a:p>
            <a:pPr lvl="1" algn="l" rtl="0"/>
            <a:r>
              <a:rPr lang="sr-Cyrl-RS" altLang="sr-Latn-RS" sz="190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Nonoperative: Fractures without dislocation or with minimal dislocation can be treated with immobilization or skeletal traction.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Operative: The method of choice is open reposition and internal fixation (</a:t>
            </a:r>
            <a:r>
              <a:rPr lang="sr-Latn-RS" altLang="sr-Latn-RS" sz="1600" smtClean="0">
                <a:latin typeface="Times New Roman" panose="02020603050405020304" pitchFamily="18" charset="0"/>
                <a:cs typeface="Times New Roman" panose="02020603050405020304" pitchFamily="18" charset="0"/>
              </a:rPr>
              <a:t>ORIF</a:t>
            </a:r>
            <a:r>
              <a:rPr lang="sr-Cyrl-RS" altLang="sr-Latn-RS" sz="1600" smtClean="0">
                <a:latin typeface="Times New Roman" panose="02020603050405020304" pitchFamily="18" charset="0"/>
                <a:cs typeface="Times New Roman" panose="02020603050405020304" pitchFamily="18" charset="0"/>
              </a:rPr>
              <a:t>), due to faster recovery, verticalization, early rehabilitation, especially in case of intra-articular fractures</a:t>
            </a:r>
          </a:p>
          <a:p>
            <a:pPr algn="l" rtl="0"/>
            <a:r>
              <a:rPr lang="sr-Cyrl-RS" altLang="sr-Latn-RS" sz="2000" b="1" u="sng"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smtClean="0">
                <a:latin typeface="Times New Roman" panose="02020603050405020304" pitchFamily="18" charset="0"/>
                <a:cs typeface="Times New Roman" panose="02020603050405020304" pitchFamily="18" charset="0"/>
              </a:rPr>
              <a:t>Extramedullary fixation</a:t>
            </a:r>
          </a:p>
          <a:p>
            <a:pPr lvl="1" algn="l" rtl="0"/>
            <a:r>
              <a:rPr lang="sr-Cyrl-RS" altLang="sr-Latn-RS" sz="1700" smtClean="0">
                <a:latin typeface="Times New Roman" panose="02020603050405020304" pitchFamily="18" charset="0"/>
                <a:cs typeface="Times New Roman" panose="02020603050405020304" pitchFamily="18" charset="0"/>
              </a:rPr>
              <a:t>Intramedullary fixation</a:t>
            </a:r>
          </a:p>
          <a:p>
            <a:pPr lvl="1" algn="l" rtl="0"/>
            <a:r>
              <a:rPr lang="sr-Cyrl-RS" altLang="sr-Latn-RS" sz="1700" smtClean="0">
                <a:latin typeface="Times New Roman" panose="02020603050405020304" pitchFamily="18" charset="0"/>
                <a:cs typeface="Times New Roman" panose="02020603050405020304" pitchFamily="18" charset="0"/>
              </a:rPr>
              <a:t>External fixation</a:t>
            </a:r>
          </a:p>
        </p:txBody>
      </p:sp>
      <p:sp>
        <p:nvSpPr>
          <p:cNvPr id="3174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F5C699B-3509-406A-B2C4-ADD902224CDB}" type="slidenum">
              <a:rPr lang="en-US" altLang="en-US">
                <a:solidFill>
                  <a:srgbClr val="898989"/>
                </a:solidFill>
              </a:rPr>
              <a:pPr algn="l" rtl="0"/>
              <a:t>29</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p:cNvSpPr>
          <p:nvPr>
            <p:ph type="title"/>
          </p:nvPr>
        </p:nvSpPr>
        <p:spPr>
          <a:xfrm>
            <a:off x="0" y="0"/>
            <a:ext cx="9144000" cy="657225"/>
          </a:xfrm>
        </p:spPr>
        <p:txBody>
          <a:bodyPr/>
          <a:lstStyle/>
          <a:p>
            <a:pPr rtl="0"/>
            <a:r>
              <a:rPr lang="ru-RU" altLang="sr-Latn-RS" sz="3000" dirty="0" smtClean="0">
                <a:latin typeface="Times New Roman" panose="02020603050405020304" pitchFamily="18" charset="0"/>
                <a:cs typeface="Times New Roman" panose="02020603050405020304" pitchFamily="18" charset="0"/>
              </a:rPr>
              <a:t>Hip luxations</a:t>
            </a:r>
            <a:endParaRPr lang="sr-Cyrl-RS" altLang="sr-Latn-RS" sz="3000" dirty="0" smtClean="0">
              <a:latin typeface="Times New Roman" panose="02020603050405020304" pitchFamily="18" charset="0"/>
              <a:cs typeface="Times New Roman" panose="02020603050405020304" pitchFamily="18" charset="0"/>
            </a:endParaRPr>
          </a:p>
        </p:txBody>
      </p:sp>
      <p:sp>
        <p:nvSpPr>
          <p:cNvPr id="18435" name="Content Placeholder 1"/>
          <p:cNvSpPr>
            <a:spLocks noGrp="1"/>
          </p:cNvSpPr>
          <p:nvPr>
            <p:ph idx="1"/>
          </p:nvPr>
        </p:nvSpPr>
        <p:spPr>
          <a:xfrm>
            <a:off x="900113" y="657225"/>
            <a:ext cx="8243887" cy="5699125"/>
          </a:xfrm>
        </p:spPr>
        <p:txBody>
          <a:bodyPr/>
          <a:lstStyle/>
          <a:p>
            <a:pPr algn="l" rtl="0">
              <a:defRPr/>
            </a:pPr>
            <a:r>
              <a:rPr lang="sr-Cyrl-RS" altLang="sr-Latn-RS" sz="2000" b="1" u="sng" dirty="0">
                <a:latin typeface="Times New Roman" panose="02020603050405020304" pitchFamily="18" charset="0"/>
                <a:cs typeface="Times New Roman" panose="02020603050405020304" pitchFamily="18" charset="0"/>
              </a:rPr>
              <a:t>Anatomy:</a:t>
            </a:r>
            <a:endParaRPr lang="sr-Cyrl-RS" altLang="sr-Latn-RS" sz="2000" dirty="0">
              <a:latin typeface="Times New Roman" panose="02020603050405020304" pitchFamily="18" charset="0"/>
              <a:cs typeface="Times New Roman" panose="02020603050405020304" pitchFamily="18" charset="0"/>
            </a:endParaRPr>
          </a:p>
          <a:p>
            <a:pPr lvl="1" algn="l" rtl="0">
              <a:defRPr/>
            </a:pPr>
            <a:r>
              <a:rPr lang="sr-Cyrl-RS" altLang="sr-Latn-RS" sz="1700" dirty="0">
                <a:latin typeface="Times New Roman" panose="02020603050405020304" pitchFamily="18" charset="0"/>
                <a:cs typeface="Times New Roman" panose="02020603050405020304" pitchFamily="18" charset="0"/>
              </a:rPr>
              <a:t>Ball joint, extremely stable</a:t>
            </a:r>
          </a:p>
          <a:p>
            <a:pPr lvl="1" algn="l" rtl="0">
              <a:defRPr/>
            </a:pPr>
            <a:r>
              <a:rPr lang="sr-Cyrl-RS" altLang="sr-Latn-RS" sz="1700" dirty="0">
                <a:latin typeface="Times New Roman" panose="02020603050405020304" pitchFamily="18" charset="0"/>
                <a:cs typeface="Times New Roman" panose="02020603050405020304" pitchFamily="18" charset="0"/>
              </a:rPr>
              <a:t>Bony acetabulum, acetabular labrum (increases articular surface)</a:t>
            </a: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algn="l" rtl="0">
              <a:defRPr/>
            </a:pPr>
            <a:r>
              <a:rPr lang="sr-Cyrl-RS" altLang="sr-Latn-RS" sz="2000" b="1" u="sng" dirty="0">
                <a:latin typeface="Times New Roman" panose="02020603050405020304" pitchFamily="18" charset="0"/>
                <a:cs typeface="Times New Roman" panose="02020603050405020304" pitchFamily="18" charset="0"/>
              </a:rPr>
              <a:t>Epidemiology</a:t>
            </a:r>
            <a:r>
              <a:rPr lang="sr-Cyrl-RS" altLang="sr-Latn-RS" sz="2000" dirty="0">
                <a:latin typeface="Times New Roman" panose="02020603050405020304" pitchFamily="18" charset="0"/>
                <a:cs typeface="Times New Roman" panose="02020603050405020304" pitchFamily="18" charset="0"/>
              </a:rPr>
              <a:t>:</a:t>
            </a:r>
          </a:p>
          <a:p>
            <a:pPr lvl="1" algn="l" rtl="0">
              <a:defRPr/>
            </a:pPr>
            <a:r>
              <a:rPr lang="sr-Cyrl-RS" altLang="sr-Latn-RS" sz="1700" dirty="0">
                <a:latin typeface="Times New Roman" panose="02020603050405020304" pitchFamily="18" charset="0"/>
                <a:cs typeface="Times New Roman" panose="02020603050405020304" pitchFamily="18" charset="0"/>
              </a:rPr>
              <a:t>The incidence and prevalence are increasing due to the increased frequency of traffic accidents</a:t>
            </a:r>
          </a:p>
          <a:p>
            <a:pPr lvl="1" algn="l" rtl="0">
              <a:defRPr/>
            </a:pPr>
            <a:r>
              <a:rPr lang="sr-Cyrl-RS" altLang="sr-Latn-RS" sz="1700" dirty="0">
                <a:latin typeface="Times New Roman" panose="02020603050405020304" pitchFamily="18" charset="0"/>
                <a:cs typeface="Times New Roman" panose="02020603050405020304" pitchFamily="18" charset="0"/>
              </a:rPr>
              <a:t>They are often associated with injuries to the acetabulum, head and neck of the femur, and soft tissues</a:t>
            </a:r>
          </a:p>
          <a:p>
            <a:pPr marL="42862" indent="0" algn="l" rtl="0">
              <a:buFont typeface="Arial" panose="020B0604020202020204" pitchFamily="34" charset="0"/>
              <a:buNone/>
              <a:defRPr/>
            </a:pPr>
            <a:endParaRPr lang="sr-Cyrl-RS" altLang="sr-Latn-RS" sz="2000" dirty="0">
              <a:latin typeface="Times New Roman" panose="02020603050405020304" pitchFamily="18" charset="0"/>
              <a:cs typeface="Times New Roman" panose="02020603050405020304" pitchFamily="18" charset="0"/>
            </a:endParaRPr>
          </a:p>
        </p:txBody>
      </p:sp>
      <p:sp>
        <p:nvSpPr>
          <p:cNvPr id="512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801CABD-BF94-442D-8913-C74E27AEA5EC}" type="slidenum">
              <a:rPr lang="en-US" altLang="en-US">
                <a:solidFill>
                  <a:srgbClr val="898989"/>
                </a:solidFill>
              </a:rPr>
              <a:pPr algn="l" rtl="0"/>
              <a:t>3</a:t>
            </a:fld>
            <a:endParaRPr lang="en-US" altLang="en-US">
              <a:solidFill>
                <a:srgbClr val="898989"/>
              </a:solidFill>
            </a:endParaRPr>
          </a:p>
        </p:txBody>
      </p:sp>
      <p:pic>
        <p:nvPicPr>
          <p:cNvPr id="512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300" y="1844675"/>
            <a:ext cx="35687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725" y="1844675"/>
            <a:ext cx="37338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pic>
        <p:nvPicPr>
          <p:cNvPr id="32771" name="Content Placeholder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6075" t="6882" r="3700" b="8395"/>
          <a:stretch>
            <a:fillRect/>
          </a:stretch>
        </p:blipFill>
        <p:spPr>
          <a:xfrm>
            <a:off x="4857750" y="714375"/>
            <a:ext cx="3922713" cy="2781300"/>
          </a:xfrm>
        </p:spPr>
      </p:pic>
      <p:sp>
        <p:nvSpPr>
          <p:cNvPr id="3277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7DBA839-AC35-4550-99D4-5E07EAAF3FE8}" type="slidenum">
              <a:rPr lang="en-US" altLang="en-US">
                <a:solidFill>
                  <a:srgbClr val="898989"/>
                </a:solidFill>
              </a:rPr>
              <a:pPr algn="l" rtl="0"/>
              <a:t>30</a:t>
            </a:fld>
            <a:endParaRPr lang="en-US" altLang="en-US">
              <a:solidFill>
                <a:srgbClr val="898989"/>
              </a:solidFill>
            </a:endParaRPr>
          </a:p>
        </p:txBody>
      </p:sp>
      <p:pic>
        <p:nvPicPr>
          <p:cNvPr id="32773" name="Picture 4"/>
          <p:cNvPicPr>
            <a:picLocks noChangeAspect="1" noChangeArrowheads="1"/>
          </p:cNvPicPr>
          <p:nvPr/>
        </p:nvPicPr>
        <p:blipFill>
          <a:blip r:embed="rId3">
            <a:extLst>
              <a:ext uri="{28A0092B-C50C-407E-A947-70E740481C1C}">
                <a14:useLocalDpi xmlns:a14="http://schemas.microsoft.com/office/drawing/2010/main" val="0"/>
              </a:ext>
            </a:extLst>
          </a:blip>
          <a:srcRect l="52415" r="5000"/>
          <a:stretch>
            <a:fillRect/>
          </a:stretch>
        </p:blipFill>
        <p:spPr bwMode="auto">
          <a:xfrm>
            <a:off x="1362075" y="3633788"/>
            <a:ext cx="3243263"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6"/>
          <p:cNvPicPr>
            <a:picLocks noChangeAspect="1" noChangeArrowheads="1"/>
          </p:cNvPicPr>
          <p:nvPr/>
        </p:nvPicPr>
        <p:blipFill>
          <a:blip r:embed="rId3">
            <a:extLst>
              <a:ext uri="{28A0092B-C50C-407E-A947-70E740481C1C}">
                <a14:useLocalDpi xmlns:a14="http://schemas.microsoft.com/office/drawing/2010/main" val="0"/>
              </a:ext>
            </a:extLst>
          </a:blip>
          <a:srcRect l="4326" r="51575"/>
          <a:stretch>
            <a:fillRect/>
          </a:stretch>
        </p:blipFill>
        <p:spPr bwMode="auto">
          <a:xfrm>
            <a:off x="1339850" y="714375"/>
            <a:ext cx="3265488"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50" y="3633788"/>
            <a:ext cx="3922713"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p:cNvSpPr>
          <p:nvPr>
            <p:ph type="title"/>
          </p:nvPr>
        </p:nvSpPr>
        <p:spPr>
          <a:xfrm>
            <a:off x="0" y="1588"/>
            <a:ext cx="9144000" cy="655637"/>
          </a:xfrm>
        </p:spPr>
        <p:txBody>
          <a:bodyPr/>
          <a:lstStyle/>
          <a:p>
            <a:pPr rtl="0"/>
            <a:r>
              <a:rPr lang="en-GB" altLang="sr-Latn-RS" sz="3000" dirty="0" smtClean="0">
                <a:latin typeface="Times New Roman" panose="02020603050405020304" pitchFamily="18" charset="0"/>
                <a:cs typeface="Times New Roman" panose="02020603050405020304" pitchFamily="18" charset="0"/>
              </a:rPr>
              <a:t>Distal femoral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33795"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If the fixation is stable - Verticalization without support, exercises to maintain mobility, strengthening the musculature</a:t>
            </a:r>
          </a:p>
          <a:p>
            <a:pPr lvl="1" algn="l" rtl="0"/>
            <a:r>
              <a:rPr lang="sr-Cyrl-RS" altLang="sr-Latn-RS" sz="1700" dirty="0" smtClean="0">
                <a:latin typeface="Times New Roman" panose="02020603050405020304" pitchFamily="18" charset="0"/>
                <a:cs typeface="Times New Roman" panose="02020603050405020304" pitchFamily="18" charset="0"/>
              </a:rPr>
              <a:t>If the fixation is not stable - Immobilization</a:t>
            </a:r>
          </a:p>
          <a:p>
            <a:pPr lvl="1" algn="l" rtl="0"/>
            <a:r>
              <a:rPr lang="sr-Cyrl-RS" altLang="sr-Latn-RS" sz="1700" dirty="0" smtClean="0">
                <a:latin typeface="Times New Roman" panose="02020603050405020304" pitchFamily="18" charset="0"/>
                <a:cs typeface="Times New Roman" panose="02020603050405020304" pitchFamily="18" charset="0"/>
              </a:rPr>
              <a:t>Reduction of the weight of the support until the 12th week after the operation</a:t>
            </a: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en-GB" altLang="sr-Latn-RS" sz="1700" dirty="0" smtClean="0">
                <a:latin typeface="Times New Roman" panose="02020603050405020304" pitchFamily="18" charset="0"/>
                <a:cs typeface="Times New Roman" panose="02020603050405020304" pitchFamily="18" charset="0"/>
              </a:rPr>
              <a:t>Early</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Iatrogenic fractures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Inadequate repositioning</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Failed fixation</a:t>
            </a:r>
          </a:p>
          <a:p>
            <a:pPr lvl="1" algn="l" rtl="0"/>
            <a:r>
              <a:rPr lang="en-GB" altLang="sr-Latn-RS" sz="1700" dirty="0" smtClean="0">
                <a:latin typeface="Times New Roman" panose="02020603050405020304" pitchFamily="18" charset="0"/>
                <a:cs typeface="Times New Roman" panose="02020603050405020304" pitchFamily="18" charset="0"/>
              </a:rPr>
              <a:t>Late</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Implant fracture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Loosening</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Delayed union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Non-union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Malposition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Pseudoarthrosis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Refraction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Infection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Knee stiffness</a:t>
            </a:r>
          </a:p>
        </p:txBody>
      </p:sp>
      <p:sp>
        <p:nvSpPr>
          <p:cNvPr id="3379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410BDB6-3468-4884-83B0-CD3047C6C8AF}" type="slidenum">
              <a:rPr lang="en-US" altLang="en-US">
                <a:solidFill>
                  <a:srgbClr val="898989"/>
                </a:solidFill>
              </a:rPr>
              <a:pPr algn="l" rtl="0"/>
              <a:t>31</a:t>
            </a:fld>
            <a:endParaRPr lang="en-US" altLang="en-US">
              <a:solidFill>
                <a:srgbClr val="898989"/>
              </a:solidFill>
            </a:endParaRPr>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4819" name="Content Placeholder 1"/>
          <p:cNvSpPr>
            <a:spLocks noGrp="1"/>
          </p:cNvSpPr>
          <p:nvPr>
            <p:ph idx="1"/>
          </p:nvPr>
        </p:nvSpPr>
        <p:spPr>
          <a:xfrm>
            <a:off x="900113" y="654050"/>
            <a:ext cx="8243887" cy="5699125"/>
          </a:xfrm>
        </p:spPr>
        <p:txBody>
          <a:bodyPr/>
          <a:lstStyle/>
          <a:p>
            <a:pPr algn="l" rtl="0"/>
            <a:r>
              <a:rPr lang="sr-Cyrl-RS" altLang="sr-Latn-RS" sz="2000" dirty="0" smtClean="0">
                <a:latin typeface="Times New Roman" panose="02020603050405020304" pitchFamily="18" charset="0"/>
                <a:cs typeface="Times New Roman" panose="02020603050405020304" pitchFamily="18" charset="0"/>
              </a:rPr>
              <a:t>Acute injuries of the extensor apparatus of the knee include fractures and dislocations of the patella, ruptures of the quadriceps tendon and patellar ligament.</a:t>
            </a:r>
          </a:p>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Extensor apparatus:</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 quadriceps femoris</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t>
            </a:r>
            <a:r>
              <a:rPr lang="sr-Latn-RS" altLang="sr-Latn-RS" sz="1600" dirty="0" smtClean="0">
                <a:latin typeface="Times New Roman" panose="02020603050405020304" pitchFamily="18" charset="0"/>
                <a:cs typeface="Times New Roman" panose="02020603050405020304" pitchFamily="18" charset="0"/>
              </a:rPr>
              <a:t>atella</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lig. patellae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medial and lateral retinaculum</a:t>
            </a:r>
          </a:p>
          <a:p>
            <a:pPr lvl="1" algn="l" rtl="0"/>
            <a:r>
              <a:rPr lang="sr-Cyrl-RS" altLang="sr-Latn-RS" sz="1700" dirty="0" smtClean="0">
                <a:latin typeface="Times New Roman" panose="02020603050405020304" pitchFamily="18" charset="0"/>
                <a:cs typeface="Times New Roman" panose="02020603050405020304" pitchFamily="18" charset="0"/>
              </a:rPr>
              <a:t>Roles of the patella: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Increases the mechanical strength of the quadriceps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It protects the femoral articular surface and the knee joint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It helps to nourish the femoral articular surface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It borders the normal cosmetic contours of the knee</a:t>
            </a:r>
          </a:p>
          <a:p>
            <a:pPr algn="l" rtl="0"/>
            <a:r>
              <a:rPr lang="sr-Cyrl-RS" altLang="sr-Latn-RS" sz="2000" b="1" u="sng" dirty="0" smtClean="0">
                <a:latin typeface="Times New Roman" panose="02020603050405020304" pitchFamily="18" charset="0"/>
                <a:cs typeface="Times New Roman" panose="02020603050405020304" pitchFamily="18" charset="0"/>
              </a:rPr>
              <a:t>Fractures of the patella:</a:t>
            </a:r>
          </a:p>
          <a:p>
            <a:pPr lvl="1" algn="l" rtl="0"/>
            <a:r>
              <a:rPr lang="sr-Cyrl-RS" altLang="sr-Latn-RS" sz="1700" i="1" dirty="0" smtClean="0">
                <a:latin typeface="Times New Roman" panose="02020603050405020304" pitchFamily="18" charset="0"/>
                <a:cs typeface="Times New Roman" panose="02020603050405020304" pitchFamily="18" charset="0"/>
              </a:rPr>
              <a:t>Epidemiology: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About 1% of all fractures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Most often in the 4th and 5th decades of life</a:t>
            </a:r>
          </a:p>
        </p:txBody>
      </p:sp>
      <p:sp>
        <p:nvSpPr>
          <p:cNvPr id="3482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130E922F-35A7-4DD2-A58E-84323FF106D0}" type="slidenum">
              <a:rPr lang="en-US" altLang="en-US">
                <a:solidFill>
                  <a:srgbClr val="898989"/>
                </a:solidFill>
              </a:rPr>
              <a:pPr rtl="0"/>
              <a:t>32</a:t>
            </a:fld>
            <a:endParaRPr lang="en-US" altLang="en-US" dirty="0">
              <a:solidFill>
                <a:srgbClr val="898989"/>
              </a:solidFill>
            </a:endParaRPr>
          </a:p>
        </p:txBody>
      </p:sp>
    </p:spTree>
    <p:extLst>
      <p:ext uri="{BB962C8B-B14F-4D97-AF65-F5344CB8AC3E}">
        <p14:creationId xmlns:p14="http://schemas.microsoft.com/office/powerpoint/2010/main" val="3890126743"/>
      </p:ext>
    </p:extLst>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5843" name="Content Placeholder 1"/>
          <p:cNvSpPr>
            <a:spLocks noGrp="1"/>
          </p:cNvSpPr>
          <p:nvPr>
            <p:ph idx="1"/>
          </p:nvPr>
        </p:nvSpPr>
        <p:spPr>
          <a:xfrm>
            <a:off x="900113" y="657225"/>
            <a:ext cx="8243887" cy="5699125"/>
          </a:xfrm>
        </p:spPr>
        <p:txBody>
          <a:bodyPr/>
          <a:lstStyle/>
          <a:p>
            <a:pPr lvl="1" algn="l" rtl="0"/>
            <a:r>
              <a:rPr lang="sr-Cyrl-RS" altLang="sr-Latn-RS" sz="1700" i="1" smtClean="0">
                <a:latin typeface="Times New Roman" panose="02020603050405020304" pitchFamily="18" charset="0"/>
                <a:cs typeface="Times New Roman" panose="02020603050405020304" pitchFamily="18" charset="0"/>
              </a:rPr>
              <a:t>Pathophysiology: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The integrity of the extensor apparatus is violated</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Often combined injury of the medial and lateral retinaculum</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There is usually an injury to the articular cartilage</a:t>
            </a:r>
          </a:p>
          <a:p>
            <a:pPr lvl="1" algn="l" rtl="0"/>
            <a:r>
              <a:rPr lang="sr-Cyrl-RS" altLang="sr-Latn-RS" sz="1700" i="1" smtClean="0">
                <a:latin typeface="Times New Roman" panose="02020603050405020304" pitchFamily="18" charset="0"/>
                <a:cs typeface="Times New Roman" panose="02020603050405020304" pitchFamily="18" charset="0"/>
              </a:rPr>
              <a:t>Mechanism of injury:</a:t>
            </a:r>
          </a:p>
          <a:p>
            <a:pPr lvl="2" algn="l" rtl="0"/>
            <a:r>
              <a:rPr lang="sr-Cyrl-RS" altLang="sr-Latn-RS" sz="1600" smtClean="0">
                <a:latin typeface="Times New Roman" panose="02020603050405020304" pitchFamily="18" charset="0"/>
                <a:cs typeface="Times New Roman" panose="02020603050405020304" pitchFamily="18" charset="0"/>
              </a:rPr>
              <a:t>Direct action: Direct force on the anterior part of the patella - Usually comminuted fractures, minor dislocation</a:t>
            </a:r>
          </a:p>
          <a:p>
            <a:pPr lvl="2" algn="l" rtl="0"/>
            <a:r>
              <a:rPr lang="sr-Cyrl-RS" altLang="sr-Latn-RS" sz="1600" smtClean="0">
                <a:latin typeface="Times New Roman" panose="02020603050405020304" pitchFamily="18" charset="0"/>
                <a:cs typeface="Times New Roman" panose="02020603050405020304" pitchFamily="18" charset="0"/>
              </a:rPr>
              <a:t>Indirect action: Indirect action of the force of the extensor apparatus, which causes bending forces in 3 points, as a result of which a fracture of the patella occurs - Fewer fragments, greater dislocation</a:t>
            </a:r>
          </a:p>
          <a:p>
            <a:pPr lvl="2" algn="l" rtl="0"/>
            <a:r>
              <a:rPr lang="sr-Cyrl-RS" altLang="sr-Latn-RS" sz="1600" smtClean="0">
                <a:latin typeface="Times New Roman" panose="02020603050405020304" pitchFamily="18" charset="0"/>
                <a:cs typeface="Times New Roman" panose="02020603050405020304" pitchFamily="18" charset="0"/>
              </a:rPr>
              <a:t>Combination: High-energy trauma (traffic trauma, falls...)</a:t>
            </a:r>
          </a:p>
          <a:p>
            <a:pPr lvl="2" algn="l" rtl="0"/>
            <a:r>
              <a:rPr lang="sr-Cyrl-RS" altLang="sr-Latn-RS" sz="1600" smtClean="0">
                <a:latin typeface="Times New Roman" panose="02020603050405020304" pitchFamily="18" charset="0"/>
                <a:cs typeface="Times New Roman" panose="02020603050405020304" pitchFamily="18" charset="0"/>
              </a:rPr>
              <a:t>Injuries to the lower pole of the patella often occur when the knee is extended</a:t>
            </a:r>
          </a:p>
          <a:p>
            <a:pPr lvl="2" algn="l" rtl="0"/>
            <a:r>
              <a:rPr lang="sr-Cyrl-RS" altLang="sr-Latn-RS" sz="1600" smtClean="0">
                <a:latin typeface="Times New Roman" panose="02020603050405020304" pitchFamily="18" charset="0"/>
                <a:cs typeface="Times New Roman" panose="02020603050405020304" pitchFamily="18" charset="0"/>
              </a:rPr>
              <a:t>Injuries of the upper pole of the patella occur more often when the knee is flexed</a:t>
            </a:r>
          </a:p>
          <a:p>
            <a:pPr lvl="1" algn="l" rtl="0"/>
            <a:r>
              <a:rPr lang="sr-Cyrl-RS" altLang="sr-Latn-RS" sz="1700" i="1" smtClean="0">
                <a:latin typeface="Times New Roman" panose="02020603050405020304" pitchFamily="18" charset="0"/>
                <a:cs typeface="Times New Roman" panose="02020603050405020304" pitchFamily="18" charset="0"/>
              </a:rPr>
              <a:t>Classification</a:t>
            </a:r>
            <a:r>
              <a:rPr lang="sr-Cyrl-RS" altLang="sr-Latn-RS" sz="1700" smtClean="0">
                <a:latin typeface="Times New Roman" panose="02020603050405020304" pitchFamily="18" charset="0"/>
                <a:cs typeface="Times New Roman" panose="02020603050405020304" pitchFamily="18" charset="0"/>
              </a:rPr>
              <a:t>- On the basis of morphological, radiographic characteristics and the presence of dislocation (separation of fragments more than 3</a:t>
            </a:r>
            <a:r>
              <a:rPr lang="sr-Latn-RS" altLang="sr-Latn-RS" sz="1700" smtClean="0">
                <a:latin typeface="Times New Roman" panose="02020603050405020304" pitchFamily="18" charset="0"/>
                <a:cs typeface="Times New Roman" panose="02020603050405020304" pitchFamily="18" charset="0"/>
              </a:rPr>
              <a:t>mm</a:t>
            </a:r>
            <a:r>
              <a:rPr lang="sr-Cyrl-RS" altLang="sr-Latn-RS" sz="1700" smtClean="0">
                <a:latin typeface="Times New Roman" panose="02020603050405020304" pitchFamily="18" charset="0"/>
                <a:cs typeface="Times New Roman" panose="02020603050405020304" pitchFamily="18" charset="0"/>
              </a:rPr>
              <a:t>or articular incongruity over 2</a:t>
            </a:r>
            <a:r>
              <a:rPr lang="sr-Latn-RS" altLang="sr-Latn-RS" sz="1700" smtClean="0">
                <a:latin typeface="Times New Roman" panose="02020603050405020304" pitchFamily="18" charset="0"/>
                <a:cs typeface="Times New Roman" panose="02020603050405020304" pitchFamily="18" charset="0"/>
              </a:rPr>
              <a:t>mm</a:t>
            </a:r>
            <a:r>
              <a:rPr lang="sr-Cyrl-RS" altLang="sr-Latn-RS" sz="1700" smtClean="0">
                <a:latin typeface="Times New Roman" panose="02020603050405020304" pitchFamily="18" charset="0"/>
                <a:cs typeface="Times New Roman" panose="02020603050405020304" pitchFamily="18" charset="0"/>
              </a:rPr>
              <a:t>):</a:t>
            </a:r>
          </a:p>
          <a:p>
            <a:pPr lvl="2" algn="l" rtl="0"/>
            <a:r>
              <a:rPr lang="sr-Cyrl-RS" altLang="sr-Latn-RS" sz="1400" smtClean="0">
                <a:latin typeface="Times New Roman" panose="02020603050405020304" pitchFamily="18" charset="0"/>
                <a:cs typeface="Times New Roman" panose="02020603050405020304" pitchFamily="18" charset="0"/>
              </a:rPr>
              <a:t>Transversal</a:t>
            </a:r>
          </a:p>
          <a:p>
            <a:pPr lvl="2" algn="l" rtl="0"/>
            <a:r>
              <a:rPr lang="sr-Cyrl-RS" altLang="sr-Latn-RS" sz="1400" smtClean="0">
                <a:latin typeface="Times New Roman" panose="02020603050405020304" pitchFamily="18" charset="0"/>
                <a:cs typeface="Times New Roman" panose="02020603050405020304" pitchFamily="18" charset="0"/>
              </a:rPr>
              <a:t>Vertical</a:t>
            </a:r>
          </a:p>
          <a:p>
            <a:pPr lvl="2" algn="l" rtl="0"/>
            <a:r>
              <a:rPr lang="sr-Cyrl-RS" altLang="sr-Latn-RS" sz="1400" smtClean="0">
                <a:latin typeface="Times New Roman" panose="02020603050405020304" pitchFamily="18" charset="0"/>
                <a:cs typeface="Times New Roman" panose="02020603050405020304" pitchFamily="18" charset="0"/>
              </a:rPr>
              <a:t>Communitive</a:t>
            </a:r>
          </a:p>
          <a:p>
            <a:pPr lvl="2" algn="l" rtl="0"/>
            <a:r>
              <a:rPr lang="sr-Cyrl-RS" altLang="sr-Latn-RS" sz="1400" smtClean="0">
                <a:latin typeface="Times New Roman" panose="02020603050405020304" pitchFamily="18" charset="0"/>
                <a:cs typeface="Times New Roman" panose="02020603050405020304" pitchFamily="18" charset="0"/>
              </a:rPr>
              <a:t>Stellar</a:t>
            </a:r>
          </a:p>
          <a:p>
            <a:pPr lvl="2" algn="l" rtl="0"/>
            <a:r>
              <a:rPr lang="sr-Cyrl-RS" altLang="sr-Latn-RS" sz="1400" smtClean="0">
                <a:latin typeface="Times New Roman" panose="02020603050405020304" pitchFamily="18" charset="0"/>
                <a:cs typeface="Times New Roman" panose="02020603050405020304" pitchFamily="18" charset="0"/>
              </a:rPr>
              <a:t>"</a:t>
            </a:r>
            <a:r>
              <a:rPr lang="sr-Latn-RS" altLang="sr-Latn-RS" sz="1400" smtClean="0">
                <a:latin typeface="Times New Roman" panose="02020603050405020304" pitchFamily="18" charset="0"/>
                <a:cs typeface="Times New Roman" panose="02020603050405020304" pitchFamily="18" charset="0"/>
              </a:rPr>
              <a:t>Sleeve"</a:t>
            </a:r>
            <a:r>
              <a:rPr lang="sr-Cyrl-RS" altLang="sr-Latn-RS" sz="1400" smtClean="0">
                <a:latin typeface="Times New Roman" panose="02020603050405020304" pitchFamily="18" charset="0"/>
                <a:cs typeface="Times New Roman" panose="02020603050405020304" pitchFamily="18" charset="0"/>
              </a:rPr>
              <a:t>fracture</a:t>
            </a:r>
          </a:p>
        </p:txBody>
      </p:sp>
      <p:sp>
        <p:nvSpPr>
          <p:cNvPr id="3584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3A1168A-0D71-4B2E-96D9-AE031D1D0F99}" type="slidenum">
              <a:rPr lang="en-US" altLang="en-US">
                <a:solidFill>
                  <a:srgbClr val="898989"/>
                </a:solidFill>
              </a:rPr>
              <a:pPr rtl="0"/>
              <a:t>33</a:t>
            </a:fld>
            <a:endParaRPr lang="en-US" altLang="en-US" dirty="0">
              <a:solidFill>
                <a:srgbClr val="898989"/>
              </a:solidFill>
            </a:endParaRPr>
          </a:p>
        </p:txBody>
      </p:sp>
    </p:spTree>
    <p:extLst>
      <p:ext uri="{BB962C8B-B14F-4D97-AF65-F5344CB8AC3E}">
        <p14:creationId xmlns:p14="http://schemas.microsoft.com/office/powerpoint/2010/main" val="2175327961"/>
      </p:ext>
    </p:ext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6867" name="Content Placeholder 1"/>
          <p:cNvSpPr>
            <a:spLocks noGrp="1"/>
          </p:cNvSpPr>
          <p:nvPr>
            <p:ph idx="1"/>
          </p:nvPr>
        </p:nvSpPr>
        <p:spPr>
          <a:xfrm>
            <a:off x="900113" y="657225"/>
            <a:ext cx="8243887" cy="5699125"/>
          </a:xfrm>
        </p:spPr>
        <p:txBody>
          <a:bodyPr/>
          <a:lstStyle/>
          <a:p>
            <a:pPr lvl="1" algn="l" rtl="0"/>
            <a:r>
              <a:rPr lang="en-GB" altLang="sr-Latn-RS" sz="1700" i="1" dirty="0" smtClean="0">
                <a:latin typeface="Times New Roman" panose="02020603050405020304" pitchFamily="18" charset="0"/>
                <a:cs typeface="Times New Roman" panose="02020603050405020304" pitchFamily="18" charset="0"/>
              </a:rPr>
              <a:t>Clinical presentation</a:t>
            </a:r>
            <a:r>
              <a:rPr lang="sr-Cyrl-RS" altLang="sr-Latn-RS" sz="1700" i="1" dirty="0" smtClean="0">
                <a:latin typeface="Times New Roman" panose="02020603050405020304" pitchFamily="18" charset="0"/>
                <a:cs typeface="Times New Roman" panose="02020603050405020304" pitchFamily="18" charset="0"/>
              </a:rPr>
              <a:t>:</a:t>
            </a:r>
            <a:endParaRPr lang="sr-Cyrl-RS" altLang="sr-Latn-RS" sz="1700" i="1"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Pain in the front of the knee</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Impaired mobility and intensification of pain when leaning</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Difficult or impossible active knee extension</a:t>
            </a:r>
          </a:p>
          <a:p>
            <a:pPr lvl="1" algn="l" rtl="0"/>
            <a:r>
              <a:rPr lang="sr-Cyrl-RS" altLang="sr-Latn-RS" sz="1700" i="1" dirty="0" smtClean="0">
                <a:latin typeface="Times New Roman" panose="02020603050405020304" pitchFamily="18" charset="0"/>
                <a:cs typeface="Times New Roman" panose="02020603050405020304" pitchFamily="18" charset="0"/>
              </a:rPr>
              <a:t>Diagnostics: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 and clinical examination</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a:t>
            </a:r>
            <a:r>
              <a:rPr lang="sr-Cyrl-RS" altLang="sr-Latn-RS" sz="1600" dirty="0" smtClean="0">
                <a:latin typeface="Times New Roman" panose="02020603050405020304" pitchFamily="18" charset="0"/>
                <a:cs typeface="Times New Roman" panose="02020603050405020304" pitchFamily="18" charset="0"/>
              </a:rPr>
              <a:t>AP, profile radiograph and axial view of the patella (</a:t>
            </a:r>
            <a:r>
              <a:rPr lang="sr-Latn-RS" altLang="sr-Latn-RS" sz="1600" dirty="0" smtClean="0">
                <a:latin typeface="Times New Roman" panose="02020603050405020304" pitchFamily="18" charset="0"/>
                <a:cs typeface="Times New Roman" panose="02020603050405020304" pitchFamily="18" charset="0"/>
              </a:rPr>
              <a:t>Merchant</a:t>
            </a:r>
            <a:r>
              <a:rPr lang="sr-Cyrl-RS" altLang="sr-Latn-RS" sz="1600" dirty="0" smtClean="0">
                <a:latin typeface="Times New Roman" panose="02020603050405020304" pitchFamily="18" charset="0"/>
                <a:cs typeface="Times New Roman" panose="02020603050405020304" pitchFamily="18" charset="0"/>
              </a:rPr>
              <a:t>)</a:t>
            </a:r>
            <a:endParaRPr lang="sr-Cyrl-RS" altLang="sr-Latn-RS" sz="1600" dirty="0" smtClean="0">
              <a:latin typeface="Times New Roman" panose="02020603050405020304" pitchFamily="18" charset="0"/>
              <a:cs typeface="Times New Roman" panose="02020603050405020304" pitchFamily="18" charset="0"/>
            </a:endParaRPr>
          </a:p>
        </p:txBody>
      </p:sp>
      <p:sp>
        <p:nvSpPr>
          <p:cNvPr id="3686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8FA33C0E-6D51-4984-85B1-7C09F5A9C0B1}" type="slidenum">
              <a:rPr lang="en-US" altLang="en-US">
                <a:solidFill>
                  <a:srgbClr val="898989"/>
                </a:solidFill>
              </a:rPr>
              <a:pPr rtl="0"/>
              <a:t>34</a:t>
            </a:fld>
            <a:endParaRPr lang="en-US" altLang="en-US" dirty="0">
              <a:solidFill>
                <a:srgbClr val="898989"/>
              </a:solidFill>
            </a:endParaRPr>
          </a:p>
        </p:txBody>
      </p:sp>
      <p:pic>
        <p:nvPicPr>
          <p:cNvPr id="3686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450" y="3417888"/>
            <a:ext cx="2305050"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838" y="3417888"/>
            <a:ext cx="2305050"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25" y="3417888"/>
            <a:ext cx="2303463"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TextBox 7"/>
          <p:cNvSpPr txBox="1">
            <a:spLocks noChangeArrowheads="1"/>
          </p:cNvSpPr>
          <p:nvPr/>
        </p:nvSpPr>
        <p:spPr bwMode="auto">
          <a:xfrm>
            <a:off x="1403350" y="6315075"/>
            <a:ext cx="165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r>
              <a:rPr lang="sr-Cyrl-RS" altLang="en-US" sz="1400">
                <a:latin typeface="Times New Roman" panose="02020603050405020304" pitchFamily="18" charset="0"/>
                <a:cs typeface="Times New Roman" panose="02020603050405020304" pitchFamily="18" charset="0"/>
              </a:rPr>
              <a:t>Profile graphics</a:t>
            </a:r>
            <a:endParaRPr lang="en-US" altLang="en-US" sz="1400">
              <a:latin typeface="Times New Roman" panose="02020603050405020304" pitchFamily="18" charset="0"/>
              <a:cs typeface="Times New Roman" panose="02020603050405020304" pitchFamily="18" charset="0"/>
            </a:endParaRPr>
          </a:p>
        </p:txBody>
      </p:sp>
      <p:sp>
        <p:nvSpPr>
          <p:cNvPr id="36873" name="TextBox 11"/>
          <p:cNvSpPr txBox="1">
            <a:spLocks noChangeArrowheads="1"/>
          </p:cNvSpPr>
          <p:nvPr/>
        </p:nvSpPr>
        <p:spPr bwMode="auto">
          <a:xfrm>
            <a:off x="6772275" y="6313488"/>
            <a:ext cx="1503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r>
              <a:rPr lang="sr-Cyrl-RS" altLang="en-US" sz="1400" dirty="0" smtClean="0">
                <a:latin typeface="Times New Roman" panose="02020603050405020304" pitchFamily="18" charset="0"/>
                <a:cs typeface="Times New Roman" panose="02020603050405020304" pitchFamily="18" charset="0"/>
              </a:rPr>
              <a:t>Axia</a:t>
            </a:r>
            <a:r>
              <a:rPr lang="en-GB" altLang="en-US" sz="1400" dirty="0" smtClean="0">
                <a:latin typeface="Times New Roman" panose="02020603050405020304" pitchFamily="18" charset="0"/>
                <a:cs typeface="Times New Roman" panose="02020603050405020304" pitchFamily="18" charset="0"/>
              </a:rPr>
              <a:t>l</a:t>
            </a:r>
            <a:r>
              <a:rPr lang="sr-Cyrl-RS" altLang="en-US" sz="1400" dirty="0" smtClean="0">
                <a:latin typeface="Times New Roman" panose="02020603050405020304" pitchFamily="18" charset="0"/>
                <a:cs typeface="Times New Roman" panose="02020603050405020304" pitchFamily="18" charset="0"/>
              </a:rPr>
              <a:t> </a:t>
            </a:r>
            <a:r>
              <a:rPr lang="sr-Cyrl-RS" altLang="en-US" sz="1400" dirty="0">
                <a:latin typeface="Times New Roman" panose="02020603050405020304" pitchFamily="18" charset="0"/>
                <a:cs typeface="Times New Roman" panose="02020603050405020304" pitchFamily="18" charset="0"/>
              </a:rPr>
              <a:t>graphy</a:t>
            </a:r>
            <a:endParaRPr lang="en-US" altLang="en-US" sz="1400" dirty="0">
              <a:latin typeface="Times New Roman" panose="02020603050405020304" pitchFamily="18" charset="0"/>
              <a:cs typeface="Times New Roman" panose="02020603050405020304" pitchFamily="18" charset="0"/>
            </a:endParaRPr>
          </a:p>
        </p:txBody>
      </p:sp>
      <p:sp>
        <p:nvSpPr>
          <p:cNvPr id="36874" name="TextBox 12"/>
          <p:cNvSpPr txBox="1">
            <a:spLocks noChangeArrowheads="1"/>
          </p:cNvSpPr>
          <p:nvPr/>
        </p:nvSpPr>
        <p:spPr bwMode="auto">
          <a:xfrm>
            <a:off x="4476750" y="6313488"/>
            <a:ext cx="1098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r>
              <a:rPr lang="sr-Cyrl-RS" altLang="en-US" sz="1400">
                <a:latin typeface="Times New Roman" panose="02020603050405020304" pitchFamily="18" charset="0"/>
                <a:cs typeface="Times New Roman" panose="02020603050405020304" pitchFamily="18" charset="0"/>
              </a:rPr>
              <a:t>AP graphics</a:t>
            </a:r>
            <a:endParaRPr lang="en-US"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4915754"/>
      </p:ext>
    </p:extLst>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7891" name="Content Placeholder 1"/>
          <p:cNvSpPr>
            <a:spLocks noGrp="1"/>
          </p:cNvSpPr>
          <p:nvPr>
            <p:ph idx="1"/>
          </p:nvPr>
        </p:nvSpPr>
        <p:spPr>
          <a:xfrm>
            <a:off x="900113" y="657225"/>
            <a:ext cx="8243887" cy="5699125"/>
          </a:xfrm>
        </p:spPr>
        <p:txBody>
          <a:bodyPr/>
          <a:lstStyle/>
          <a:p>
            <a:pPr lvl="1" algn="l" rtl="0"/>
            <a:r>
              <a:rPr lang="sr-Cyrl-RS" altLang="sr-Latn-RS" sz="1700" i="1" dirty="0" smtClean="0">
                <a:latin typeface="Times New Roman" panose="02020603050405020304" pitchFamily="18" charset="0"/>
                <a:cs typeface="Times New Roman" panose="02020603050405020304" pitchFamily="18" charset="0"/>
              </a:rPr>
              <a:t>Treatment</a:t>
            </a:r>
            <a:r>
              <a:rPr lang="sr-Cyrl-RS" altLang="sr-Latn-RS" sz="1700" dirty="0" smtClean="0">
                <a:latin typeface="Times New Roman" panose="02020603050405020304" pitchFamily="18" charset="0"/>
                <a:cs typeface="Times New Roman" panose="02020603050405020304" pitchFamily="18" charset="0"/>
              </a:rPr>
              <a:t>: The goal is to establish and repair the extensor apparatus and smooth articular surface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Initial care – Immobilization of the knee in extension, elevation of the extremity, cold compresses, analgesic and thromboprophylactic therapy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Definitive management - Can be non-operative and operative</a:t>
            </a:r>
          </a:p>
          <a:p>
            <a:pPr lvl="1" algn="l" rtl="0"/>
            <a:r>
              <a:rPr lang="sr-Cyrl-RS" altLang="sr-Latn-RS" sz="1700" i="1" dirty="0" smtClean="0">
                <a:latin typeface="Times New Roman" panose="02020603050405020304" pitchFamily="18" charset="0"/>
                <a:cs typeface="Times New Roman" panose="02020603050405020304" pitchFamily="18" charset="0"/>
              </a:rPr>
              <a:t>Non-operative treatment</a:t>
            </a:r>
            <a:r>
              <a:rPr lang="sr-Cyrl-RS" altLang="sr-Latn-RS" sz="1700" dirty="0" smtClean="0">
                <a:latin typeface="Times New Roman" panose="02020603050405020304" pitchFamily="18" charset="0"/>
                <a:cs typeface="Times New Roman" panose="02020603050405020304" pitchFamily="18" charset="0"/>
              </a:rPr>
              <a:t>– Preserved extensor apparatus, minimal dislocation (less than 2</a:t>
            </a:r>
            <a:r>
              <a:rPr lang="sr-Latn-RS" altLang="sr-Latn-RS" sz="1700" dirty="0" smtClean="0">
                <a:latin typeface="Times New Roman" panose="02020603050405020304" pitchFamily="18" charset="0"/>
                <a:cs typeface="Times New Roman" panose="02020603050405020304" pitchFamily="18" charset="0"/>
              </a:rPr>
              <a:t>mm</a:t>
            </a:r>
            <a:r>
              <a:rPr lang="sr-Cyrl-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Immobilization in extension for 6 days, after which rehabilitation begins.</a:t>
            </a:r>
          </a:p>
          <a:p>
            <a:pPr lvl="1" algn="l" rtl="0"/>
            <a:r>
              <a:rPr lang="sr-Cyrl-RS" altLang="sr-Latn-RS" sz="1700" i="1" dirty="0" smtClean="0">
                <a:latin typeface="Times New Roman" panose="02020603050405020304" pitchFamily="18" charset="0"/>
                <a:cs typeface="Times New Roman" panose="02020603050405020304" pitchFamily="18" charset="0"/>
              </a:rPr>
              <a:t>Operative treatment</a:t>
            </a:r>
            <a:r>
              <a:rPr lang="sr-Cyrl-RS" altLang="sr-Latn-RS" sz="1700" dirty="0" smtClean="0">
                <a:latin typeface="Times New Roman" panose="02020603050405020304" pitchFamily="18" charset="0"/>
                <a:cs typeface="Times New Roman" panose="02020603050405020304" pitchFamily="18" charset="0"/>
              </a:rPr>
              <a:t>– Dislocation greater than </a:t>
            </a:r>
            <a:r>
              <a:rPr lang="sr-Cyrl-RS" altLang="sr-Latn-RS" sz="1700" dirty="0" smtClean="0">
                <a:latin typeface="Times New Roman" panose="02020603050405020304" pitchFamily="18" charset="0"/>
                <a:cs typeface="Times New Roman" panose="02020603050405020304" pitchFamily="18" charset="0"/>
              </a:rPr>
              <a:t>2</a:t>
            </a:r>
            <a:r>
              <a:rPr lang="sr-Latn-RS" altLang="sr-Latn-RS" sz="1700" dirty="0" smtClean="0">
                <a:latin typeface="Times New Roman" panose="02020603050405020304" pitchFamily="18" charset="0"/>
                <a:cs typeface="Times New Roman" panose="02020603050405020304" pitchFamily="18" charset="0"/>
              </a:rPr>
              <a:t>mm,</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or </a:t>
            </a:r>
            <a:r>
              <a:rPr lang="sr-Cyrl-RS" altLang="sr-Latn-RS" sz="1700" dirty="0" smtClean="0">
                <a:latin typeface="Times New Roman" panose="02020603050405020304" pitchFamily="18" charset="0"/>
                <a:cs typeface="Times New Roman" panose="02020603050405020304" pitchFamily="18" charset="0"/>
              </a:rPr>
              <a:t>impaired extensor mechanism. Types of operative treatment are open reposition and internal fixation (</a:t>
            </a:r>
            <a:r>
              <a:rPr lang="sr-Latn-RS" altLang="sr-Latn-RS" sz="1700" dirty="0" smtClean="0">
                <a:latin typeface="Times New Roman" panose="02020603050405020304" pitchFamily="18" charset="0"/>
                <a:cs typeface="Times New Roman" panose="02020603050405020304" pitchFamily="18" charset="0"/>
              </a:rPr>
              <a:t>ORIF</a:t>
            </a:r>
            <a:r>
              <a:rPr lang="sr-Cyrl-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partial or total patellectomy.</a:t>
            </a:r>
          </a:p>
          <a:p>
            <a:pPr lvl="2" algn="l" rtl="0"/>
            <a:endParaRPr lang="sr-Cyrl-RS" altLang="sr-Latn-RS" sz="1400" dirty="0" smtClean="0">
              <a:latin typeface="Times New Roman" panose="02020603050405020304" pitchFamily="18" charset="0"/>
              <a:cs typeface="Times New Roman" panose="02020603050405020304" pitchFamily="18" charset="0"/>
            </a:endParaRPr>
          </a:p>
        </p:txBody>
      </p:sp>
      <p:sp>
        <p:nvSpPr>
          <p:cNvPr id="3789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A8328BD-3F30-41C9-AA25-BE732BB5207D}" type="slidenum">
              <a:rPr lang="en-US" altLang="en-US">
                <a:solidFill>
                  <a:srgbClr val="898989"/>
                </a:solidFill>
              </a:rPr>
              <a:pPr rtl="0"/>
              <a:t>35</a:t>
            </a:fld>
            <a:endParaRPr lang="en-US" altLang="en-US" dirty="0">
              <a:solidFill>
                <a:srgbClr val="898989"/>
              </a:solidFill>
            </a:endParaRPr>
          </a:p>
        </p:txBody>
      </p:sp>
      <p:pic>
        <p:nvPicPr>
          <p:cNvPr id="3789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0663" y="3741916"/>
            <a:ext cx="2409825"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6875" y="3770313"/>
            <a:ext cx="2409825"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3200691"/>
      </p:ext>
    </p:extLst>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8915" name="Content Placeholder 1"/>
          <p:cNvSpPr>
            <a:spLocks noGrp="1"/>
          </p:cNvSpPr>
          <p:nvPr>
            <p:ph idx="1"/>
          </p:nvPr>
        </p:nvSpPr>
        <p:spPr>
          <a:xfrm>
            <a:off x="900113" y="657225"/>
            <a:ext cx="8243887" cy="5699125"/>
          </a:xfrm>
        </p:spPr>
        <p:txBody>
          <a:bodyPr/>
          <a:lstStyle/>
          <a:p>
            <a:pPr lvl="1" algn="l" rtl="0"/>
            <a:r>
              <a:rPr lang="sr-Cyrl-RS" altLang="sr-Latn-RS" sz="1700" i="1" smtClean="0">
                <a:latin typeface="Times New Roman" panose="02020603050405020304" pitchFamily="18" charset="0"/>
                <a:cs typeface="Times New Roman" panose="02020603050405020304" pitchFamily="18" charset="0"/>
              </a:rPr>
              <a:t>Rehabilitation: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Early verticalization and support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Mobility exercises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Strengthening the muscles</a:t>
            </a:r>
          </a:p>
          <a:p>
            <a:pPr lvl="1" algn="l" rtl="0"/>
            <a:r>
              <a:rPr lang="sr-Cyrl-RS" altLang="sr-Latn-RS" sz="1700" i="1" smtClean="0">
                <a:latin typeface="Times New Roman" panose="02020603050405020304" pitchFamily="18" charset="0"/>
                <a:cs typeface="Times New Roman" panose="02020603050405020304" pitchFamily="18" charset="0"/>
              </a:rPr>
              <a:t>Complications: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Irritation with osteofixation material</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Loosening and unstable fixation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Post-traumatic arthrosis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Stiff knee /Limited mobility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Infection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Non-union</a:t>
            </a:r>
          </a:p>
          <a:p>
            <a:pPr algn="l" rtl="0"/>
            <a:endParaRPr lang="sr-Cyrl-RS" altLang="sr-Latn-RS" sz="2000" smtClean="0">
              <a:latin typeface="Times New Roman" panose="02020603050405020304" pitchFamily="18" charset="0"/>
              <a:cs typeface="Times New Roman" panose="02020603050405020304" pitchFamily="18" charset="0"/>
            </a:endParaRPr>
          </a:p>
          <a:p>
            <a:pPr algn="l" rtl="0"/>
            <a:r>
              <a:rPr lang="sr-Cyrl-RS" altLang="sr-Latn-RS" sz="2000" b="1" u="sng" smtClean="0">
                <a:latin typeface="Times New Roman" panose="02020603050405020304" pitchFamily="18" charset="0"/>
                <a:cs typeface="Times New Roman" panose="02020603050405020304" pitchFamily="18" charset="0"/>
              </a:rPr>
              <a:t>Patella dislocation:</a:t>
            </a:r>
          </a:p>
          <a:p>
            <a:pPr lvl="1" algn="l" rtl="0"/>
            <a:r>
              <a:rPr lang="sr-Cyrl-RS" altLang="sr-Latn-RS" sz="1700" i="1" smtClean="0">
                <a:latin typeface="Times New Roman" panose="02020603050405020304" pitchFamily="18" charset="0"/>
                <a:cs typeface="Times New Roman" panose="02020603050405020304" pitchFamily="18" charset="0"/>
              </a:rPr>
              <a:t>Epidemiology: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Most often in the 2nd and 3rd decades of life</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Somewhat more often in the female population</a:t>
            </a:r>
          </a:p>
        </p:txBody>
      </p:sp>
      <p:sp>
        <p:nvSpPr>
          <p:cNvPr id="3891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54A8438-65A2-41EC-AABC-0B3A5B7FD732}" type="slidenum">
              <a:rPr lang="en-US" altLang="en-US">
                <a:solidFill>
                  <a:srgbClr val="898989"/>
                </a:solidFill>
              </a:rPr>
              <a:pPr rtl="0"/>
              <a:t>36</a:t>
            </a:fld>
            <a:endParaRPr lang="en-US" altLang="en-US" dirty="0">
              <a:solidFill>
                <a:srgbClr val="898989"/>
              </a:solidFill>
            </a:endParaRPr>
          </a:p>
        </p:txBody>
      </p:sp>
    </p:spTree>
    <p:extLst>
      <p:ext uri="{BB962C8B-B14F-4D97-AF65-F5344CB8AC3E}">
        <p14:creationId xmlns:p14="http://schemas.microsoft.com/office/powerpoint/2010/main" val="2351922085"/>
      </p:ext>
    </p:extLst>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39939" name="Content Placeholder 1"/>
          <p:cNvSpPr>
            <a:spLocks noGrp="1"/>
          </p:cNvSpPr>
          <p:nvPr>
            <p:ph idx="1"/>
          </p:nvPr>
        </p:nvSpPr>
        <p:spPr>
          <a:xfrm>
            <a:off x="900113" y="657225"/>
            <a:ext cx="8243887" cy="5699125"/>
          </a:xfrm>
        </p:spPr>
        <p:txBody>
          <a:bodyPr/>
          <a:lstStyle/>
          <a:p>
            <a:pPr lvl="1" algn="l" rtl="0"/>
            <a:r>
              <a:rPr lang="sr-Cyrl-RS" altLang="sr-Latn-RS" sz="1700" i="1" dirty="0" smtClean="0">
                <a:latin typeface="Times New Roman" panose="02020603050405020304" pitchFamily="18" charset="0"/>
                <a:cs typeface="Times New Roman" panose="02020603050405020304" pitchFamily="18" charset="0"/>
              </a:rPr>
              <a:t>Etiopathogenesis: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Patellofemoral joint stabilization – Convex patellar articular surface and concave femoral trochlea, soft tissue stabilizers (quadriceps, medial and lateral retinaculum)</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Anatomical factors –</a:t>
            </a:r>
            <a:r>
              <a:rPr lang="sr-Latn-RS" altLang="sr-Latn-RS" sz="1600" dirty="0" smtClean="0">
                <a:latin typeface="Times New Roman" panose="02020603050405020304" pitchFamily="18" charset="0"/>
                <a:cs typeface="Times New Roman" panose="02020603050405020304" pitchFamily="18" charset="0"/>
              </a:rPr>
              <a:t>Q</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angle</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knee </a:t>
            </a:r>
            <a:r>
              <a:rPr lang="sr-Cyrl-RS" altLang="sr-Latn-RS" sz="1600" dirty="0" smtClean="0">
                <a:latin typeface="Times New Roman" panose="02020603050405020304" pitchFamily="18" charset="0"/>
                <a:cs typeface="Times New Roman" panose="02020603050405020304" pitchFamily="18" charset="0"/>
              </a:rPr>
              <a:t>valgus, </a:t>
            </a:r>
            <a:r>
              <a:rPr lang="en-GB" altLang="sr-Latn-RS" sz="1600" dirty="0" smtClean="0">
                <a:latin typeface="Times New Roman" panose="02020603050405020304" pitchFamily="18" charset="0"/>
                <a:cs typeface="Times New Roman" panose="02020603050405020304" pitchFamily="18" charset="0"/>
              </a:rPr>
              <a:t>hyper</a:t>
            </a:r>
            <a:r>
              <a:rPr lang="sr-Cyrl-RS" altLang="sr-Latn-RS" sz="1600" dirty="0" smtClean="0">
                <a:latin typeface="Times New Roman" panose="02020603050405020304" pitchFamily="18" charset="0"/>
                <a:cs typeface="Times New Roman" panose="02020603050405020304" pitchFamily="18" charset="0"/>
              </a:rPr>
              <a:t>elasticity </a:t>
            </a:r>
            <a:r>
              <a:rPr lang="sr-Cyrl-RS" altLang="sr-Latn-RS" sz="1600" dirty="0" smtClean="0">
                <a:latin typeface="Times New Roman" panose="02020603050405020304" pitchFamily="18" charset="0"/>
                <a:cs typeface="Times New Roman" panose="02020603050405020304" pitchFamily="18" charset="0"/>
              </a:rPr>
              <a:t>of ligaments</a:t>
            </a:r>
            <a:r>
              <a:rPr lang="sr-Cyrl-RS" altLang="sr-Latn-RS" sz="1600" dirty="0" smtClean="0">
                <a:latin typeface="Times New Roman" panose="02020603050405020304" pitchFamily="18" charset="0"/>
                <a:cs typeface="Times New Roman" panose="02020603050405020304" pitchFamily="18" charset="0"/>
              </a:rPr>
              <a:t>,</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patella </a:t>
            </a:r>
            <a:r>
              <a:rPr lang="sr-Latn-RS" altLang="sr-Latn-RS" sz="1600" dirty="0" smtClean="0">
                <a:latin typeface="Times New Roman" panose="02020603050405020304" pitchFamily="18" charset="0"/>
                <a:cs typeface="Times New Roman" panose="02020603050405020304" pitchFamily="18" charset="0"/>
              </a:rPr>
              <a:t>alta</a:t>
            </a:r>
            <a:r>
              <a:rPr lang="sr-Latn-RS" altLang="sr-Latn-RS" sz="1600" dirty="0" smtClean="0">
                <a:latin typeface="Times New Roman" panose="02020603050405020304" pitchFamily="18" charset="0"/>
                <a:cs typeface="Times New Roman" panose="02020603050405020304" pitchFamily="18" charset="0"/>
              </a:rPr>
              <a:t>,</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shallow </a:t>
            </a:r>
            <a:r>
              <a:rPr lang="sr-Cyrl-RS" altLang="sr-Latn-RS" sz="1600" dirty="0" smtClean="0">
                <a:latin typeface="Times New Roman" panose="02020603050405020304" pitchFamily="18" charset="0"/>
                <a:cs typeface="Times New Roman" panose="02020603050405020304" pitchFamily="18" charset="0"/>
              </a:rPr>
              <a:t>trochlea of ​​femur...</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MPFL –</a:t>
            </a:r>
            <a:r>
              <a:rPr lang="sr-Cyrl-RS" altLang="sr-Latn-RS" sz="1600" dirty="0" smtClean="0">
                <a:latin typeface="Times New Roman" panose="02020603050405020304" pitchFamily="18" charset="0"/>
                <a:cs typeface="Times New Roman" panose="02020603050405020304" pitchFamily="18" charset="0"/>
              </a:rPr>
              <a:t>The medial patellofemoral ligament is the most important stabilizing component of the patella. With dislocations, there is usually an injury to this ligament</a:t>
            </a:r>
          </a:p>
          <a:p>
            <a:pPr lvl="1" algn="l" rtl="0"/>
            <a:r>
              <a:rPr lang="sr-Cyrl-RS" altLang="sr-Latn-RS" sz="1700" i="1" dirty="0" smtClean="0">
                <a:latin typeface="Times New Roman" panose="02020603050405020304" pitchFamily="18" charset="0"/>
                <a:cs typeface="Times New Roman" panose="02020603050405020304" pitchFamily="18" charset="0"/>
              </a:rPr>
              <a:t>Mechanism of injury: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Twisting injuries - Internal rotation of the femur, fixed lower leg, when the quadriceps patella is pulled laterally, outside the trochlea.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Less often with the effect of direct force on the medial part of the patella</a:t>
            </a:r>
          </a:p>
          <a:p>
            <a:pPr lvl="1" algn="l" rtl="0"/>
            <a:r>
              <a:rPr lang="sr-Cyrl-RS" altLang="sr-Latn-RS" sz="1700" i="1" dirty="0" smtClean="0">
                <a:latin typeface="Times New Roman" panose="02020603050405020304" pitchFamily="18" charset="0"/>
                <a:cs typeface="Times New Roman" panose="02020603050405020304" pitchFamily="18" charset="0"/>
              </a:rPr>
              <a:t>Classification: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Superior</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Medial</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Lateral (the most common type of patella dislocation)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Intra-articular</a:t>
            </a:r>
          </a:p>
        </p:txBody>
      </p:sp>
      <p:sp>
        <p:nvSpPr>
          <p:cNvPr id="3994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39FE7051-E145-43F7-A395-16CCCCF16991}" type="slidenum">
              <a:rPr lang="en-US" altLang="en-US">
                <a:solidFill>
                  <a:srgbClr val="898989"/>
                </a:solidFill>
              </a:rPr>
              <a:pPr rtl="0"/>
              <a:t>37</a:t>
            </a:fld>
            <a:endParaRPr lang="en-US" altLang="en-US" dirty="0">
              <a:solidFill>
                <a:srgbClr val="898989"/>
              </a:solidFill>
            </a:endParaRPr>
          </a:p>
        </p:txBody>
      </p:sp>
    </p:spTree>
    <p:extLst>
      <p:ext uri="{BB962C8B-B14F-4D97-AF65-F5344CB8AC3E}">
        <p14:creationId xmlns:p14="http://schemas.microsoft.com/office/powerpoint/2010/main" val="306689343"/>
      </p:ext>
    </p:extLst>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40963" name="Content Placeholder 1"/>
          <p:cNvSpPr>
            <a:spLocks noGrp="1"/>
          </p:cNvSpPr>
          <p:nvPr>
            <p:ph idx="1"/>
          </p:nvPr>
        </p:nvSpPr>
        <p:spPr>
          <a:xfrm>
            <a:off x="900113" y="657225"/>
            <a:ext cx="8243887" cy="5699125"/>
          </a:xfrm>
        </p:spPr>
        <p:txBody>
          <a:bodyPr/>
          <a:lstStyle/>
          <a:p>
            <a:pPr lvl="1" algn="l" rtl="0"/>
            <a:r>
              <a:rPr lang="en-GB" altLang="sr-Latn-RS" sz="1700" i="1" dirty="0" smtClean="0">
                <a:latin typeface="Times New Roman" panose="02020603050405020304" pitchFamily="18" charset="0"/>
                <a:cs typeface="Times New Roman" panose="02020603050405020304" pitchFamily="18" charset="0"/>
              </a:rPr>
              <a:t>Clinical presentation</a:t>
            </a:r>
            <a:r>
              <a:rPr lang="sr-Cyrl-RS" altLang="sr-Latn-RS" sz="1700" i="1" dirty="0" smtClean="0">
                <a:latin typeface="Times New Roman" panose="02020603050405020304" pitchFamily="18" charset="0"/>
                <a:cs typeface="Times New Roman" panose="02020603050405020304" pitchFamily="18" charset="0"/>
              </a:rPr>
              <a:t>:</a:t>
            </a:r>
            <a:endParaRPr lang="sr-Cyrl-RS" altLang="sr-Latn-RS" sz="1700" i="1"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Pronounced soreness</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 feeling that something "popped" out of the knee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If the knee is flexed, the patella can be seen in the lateral part of the knee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Impaired and limited mobility</a:t>
            </a:r>
          </a:p>
          <a:p>
            <a:pPr lvl="1" algn="l" rtl="0"/>
            <a:r>
              <a:rPr lang="sr-Cyrl-RS" altLang="sr-Latn-RS" sz="1700" i="1" dirty="0" smtClean="0">
                <a:latin typeface="Times New Roman" panose="02020603050405020304" pitchFamily="18" charset="0"/>
                <a:cs typeface="Times New Roman" panose="02020603050405020304" pitchFamily="18" charset="0"/>
              </a:rPr>
              <a:t>Diagnostics: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 and clinical examination</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 A</a:t>
            </a:r>
            <a:r>
              <a:rPr lang="sr-Cyrl-RS" altLang="sr-Latn-RS" sz="1600" dirty="0" smtClean="0">
                <a:latin typeface="Times New Roman" panose="02020603050405020304" pitchFamily="18" charset="0"/>
                <a:cs typeface="Times New Roman" panose="02020603050405020304" pitchFamily="18" charset="0"/>
              </a:rPr>
              <a:t>P, profile and axial graphics</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MDCT</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and</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MRI</a:t>
            </a:r>
            <a:r>
              <a:rPr lang="sr-Cyrl-RS" altLang="sr-Latn-RS" sz="1600" dirty="0" smtClean="0">
                <a:latin typeface="Times New Roman" panose="02020603050405020304" pitchFamily="18" charset="0"/>
                <a:cs typeface="Times New Roman" panose="02020603050405020304" pitchFamily="18" charset="0"/>
              </a:rPr>
              <a:t>: To determine the presence of osteochondral lesions and soft tissue structures</a:t>
            </a:r>
          </a:p>
        </p:txBody>
      </p:sp>
      <p:sp>
        <p:nvSpPr>
          <p:cNvPr id="4096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A940E0D-6496-4DE8-8CA1-08C732D7F44C}" type="slidenum">
              <a:rPr lang="en-US" altLang="en-US">
                <a:solidFill>
                  <a:srgbClr val="898989"/>
                </a:solidFill>
              </a:rPr>
              <a:pPr rtl="0"/>
              <a:t>38</a:t>
            </a:fld>
            <a:endParaRPr lang="en-US" altLang="en-US" dirty="0">
              <a:solidFill>
                <a:srgbClr val="898989"/>
              </a:solidFill>
            </a:endParaRPr>
          </a:p>
        </p:txBody>
      </p:sp>
      <p:pic>
        <p:nvPicPr>
          <p:cNvPr id="40965" name="Picture 4"/>
          <p:cNvPicPr>
            <a:picLocks noChangeAspect="1" noChangeArrowheads="1"/>
          </p:cNvPicPr>
          <p:nvPr/>
        </p:nvPicPr>
        <p:blipFill>
          <a:blip r:embed="rId2">
            <a:extLst>
              <a:ext uri="{28A0092B-C50C-407E-A947-70E740481C1C}">
                <a14:useLocalDpi xmlns:a14="http://schemas.microsoft.com/office/drawing/2010/main" val="0"/>
              </a:ext>
            </a:extLst>
          </a:blip>
          <a:srcRect l="10757" t="1396" r="3981" b="12553"/>
          <a:stretch>
            <a:fillRect/>
          </a:stretch>
        </p:blipFill>
        <p:spPr bwMode="auto">
          <a:xfrm>
            <a:off x="2170113" y="3903663"/>
            <a:ext cx="2089150"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5"/>
          <p:cNvPicPr>
            <a:picLocks noChangeAspect="1" noChangeArrowheads="1"/>
          </p:cNvPicPr>
          <p:nvPr/>
        </p:nvPicPr>
        <p:blipFill>
          <a:blip r:embed="rId3">
            <a:extLst>
              <a:ext uri="{28A0092B-C50C-407E-A947-70E740481C1C}">
                <a14:useLocalDpi xmlns:a14="http://schemas.microsoft.com/office/drawing/2010/main" val="0"/>
              </a:ext>
            </a:extLst>
          </a:blip>
          <a:srcRect l="6058" r="2895" b="3838"/>
          <a:stretch>
            <a:fillRect/>
          </a:stretch>
        </p:blipFill>
        <p:spPr bwMode="auto">
          <a:xfrm>
            <a:off x="4627051" y="3903663"/>
            <a:ext cx="3184525"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438824"/>
      </p:ext>
    </p:extLst>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41987" name="Content Placeholder 1"/>
          <p:cNvSpPr>
            <a:spLocks noGrp="1"/>
          </p:cNvSpPr>
          <p:nvPr>
            <p:ph idx="1"/>
          </p:nvPr>
        </p:nvSpPr>
        <p:spPr>
          <a:xfrm>
            <a:off x="900113" y="657225"/>
            <a:ext cx="8243887" cy="5699125"/>
          </a:xfrm>
        </p:spPr>
        <p:txBody>
          <a:bodyPr/>
          <a:lstStyle/>
          <a:p>
            <a:pPr lvl="1" algn="l" rtl="0"/>
            <a:r>
              <a:rPr lang="sr-Cyrl-RS" altLang="sr-Latn-RS" sz="1700" i="1"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Initial management – ​​Careful closed reduction (most osteochondral lesions occur during rough reduction)</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Definitive management – ​​Non-operative or operative</a:t>
            </a:r>
          </a:p>
          <a:p>
            <a:pPr lvl="1" algn="l" rtl="0"/>
            <a:r>
              <a:rPr lang="sr-Cyrl-RS" altLang="sr-Latn-RS" sz="1700" i="1" smtClean="0">
                <a:latin typeface="Times New Roman" panose="02020603050405020304" pitchFamily="18" charset="0"/>
                <a:cs typeface="Times New Roman" panose="02020603050405020304" pitchFamily="18" charset="0"/>
              </a:rPr>
              <a:t>Non-operative treatment: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Immobilization in extension for 6 weeks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Rehabilitation</a:t>
            </a:r>
          </a:p>
          <a:p>
            <a:pPr lvl="1" algn="l" rtl="0"/>
            <a:r>
              <a:rPr lang="sr-Cyrl-RS" altLang="sr-Latn-RS" sz="1700" i="1" smtClean="0">
                <a:latin typeface="Times New Roman" panose="02020603050405020304" pitchFamily="18" charset="0"/>
                <a:cs typeface="Times New Roman" panose="02020603050405020304" pitchFamily="18" charset="0"/>
              </a:rPr>
              <a:t>Operative treatment: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Repair of the medial complex - Reconstruction</a:t>
            </a:r>
            <a:r>
              <a:rPr lang="sr-Latn-RS" altLang="sr-Latn-RS" sz="1600" smtClean="0">
                <a:latin typeface="Times New Roman" panose="02020603050405020304" pitchFamily="18" charset="0"/>
                <a:cs typeface="Times New Roman" panose="02020603050405020304" pitchFamily="18" charset="0"/>
              </a:rPr>
              <a:t>MPFL-</a:t>
            </a:r>
            <a:r>
              <a:rPr lang="sr-Cyrl-RS" altLang="sr-Latn-RS" sz="1600" smtClean="0">
                <a:latin typeface="Times New Roman" panose="02020603050405020304" pitchFamily="18" charset="0"/>
                <a:cs typeface="Times New Roman" panose="02020603050405020304" pitchFamily="18" charset="0"/>
              </a:rPr>
              <a:t>a</a:t>
            </a:r>
          </a:p>
        </p:txBody>
      </p:sp>
      <p:sp>
        <p:nvSpPr>
          <p:cNvPr id="4198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18583F95-E5E2-4133-AC2D-DDE48C37B213}" type="slidenum">
              <a:rPr lang="en-US" altLang="en-US">
                <a:solidFill>
                  <a:srgbClr val="898989"/>
                </a:solidFill>
              </a:rPr>
              <a:pPr rtl="0"/>
              <a:t>39</a:t>
            </a:fld>
            <a:endParaRPr lang="en-US" altLang="en-US" dirty="0">
              <a:solidFill>
                <a:srgbClr val="898989"/>
              </a:solidFill>
            </a:endParaRPr>
          </a:p>
        </p:txBody>
      </p:sp>
      <p:pic>
        <p:nvPicPr>
          <p:cNvPr id="41989" name="Picture 2"/>
          <p:cNvPicPr>
            <a:picLocks noChangeAspect="1" noChangeArrowheads="1"/>
          </p:cNvPicPr>
          <p:nvPr/>
        </p:nvPicPr>
        <p:blipFill>
          <a:blip r:embed="rId2">
            <a:extLst>
              <a:ext uri="{28A0092B-C50C-407E-A947-70E740481C1C}">
                <a14:useLocalDpi xmlns:a14="http://schemas.microsoft.com/office/drawing/2010/main" val="0"/>
              </a:ext>
            </a:extLst>
          </a:blip>
          <a:srcRect l="3294" r="5466" b="11737"/>
          <a:stretch>
            <a:fillRect/>
          </a:stretch>
        </p:blipFill>
        <p:spPr bwMode="auto">
          <a:xfrm>
            <a:off x="1691680" y="3408363"/>
            <a:ext cx="6048375"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3635134"/>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p:cNvSpPr>
          <p:nvPr>
            <p:ph type="title"/>
          </p:nvPr>
        </p:nvSpPr>
        <p:spPr>
          <a:xfrm>
            <a:off x="0" y="1588"/>
            <a:ext cx="9144000" cy="655637"/>
          </a:xfrm>
        </p:spPr>
        <p:txBody>
          <a:bodyPr/>
          <a:lstStyle/>
          <a:p>
            <a:pPr rtl="0"/>
            <a:r>
              <a:rPr lang="ru-RU" altLang="sr-Latn-RS" sz="3000" dirty="0" smtClean="0">
                <a:latin typeface="Times New Roman" panose="02020603050405020304" pitchFamily="18" charset="0"/>
                <a:cs typeface="Times New Roman" panose="02020603050405020304" pitchFamily="18" charset="0"/>
              </a:rPr>
              <a:t>Hip luxations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147"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Mechanism of injury:</a:t>
            </a:r>
          </a:p>
          <a:p>
            <a:pPr lvl="1" algn="l" rtl="0"/>
            <a:r>
              <a:rPr lang="sr-Cyrl-RS" altLang="sr-Latn-RS" sz="1700" smtClean="0">
                <a:latin typeface="Times New Roman" panose="02020603050405020304" pitchFamily="18" charset="0"/>
                <a:cs typeface="Times New Roman" panose="02020603050405020304" pitchFamily="18" charset="0"/>
              </a:rPr>
              <a:t>Anatomically extremely stable joint</a:t>
            </a:r>
          </a:p>
          <a:p>
            <a:pPr lvl="1" algn="l" rtl="0"/>
            <a:r>
              <a:rPr lang="sr-Cyrl-RS" altLang="sr-Latn-RS" sz="1700" smtClean="0">
                <a:latin typeface="Times New Roman" panose="02020603050405020304" pitchFamily="18" charset="0"/>
                <a:cs typeface="Times New Roman" panose="02020603050405020304" pitchFamily="18" charset="0"/>
              </a:rPr>
              <a:t>High-energy trauma (traffic, industrial trauma, falls from a height, etc.)</a:t>
            </a:r>
          </a:p>
          <a:p>
            <a:pPr algn="l" rtl="0"/>
            <a:r>
              <a:rPr lang="sr-Cyrl-RS" altLang="sr-Latn-RS" sz="2000" b="1" u="sng" smtClean="0">
                <a:latin typeface="Times New Roman" panose="02020603050405020304" pitchFamily="18" charset="0"/>
                <a:cs typeface="Times New Roman" panose="02020603050405020304" pitchFamily="18" charset="0"/>
              </a:rPr>
              <a:t>Classification</a:t>
            </a:r>
            <a:r>
              <a:rPr lang="sr-Cyrl-RS" altLang="sr-Latn-RS" sz="2000" smtClean="0">
                <a:latin typeface="Times New Roman" panose="02020603050405020304" pitchFamily="18" charset="0"/>
                <a:cs typeface="Times New Roman" panose="02020603050405020304" pitchFamily="18" charset="0"/>
              </a:rPr>
              <a:t>:</a:t>
            </a:r>
          </a:p>
          <a:p>
            <a:pPr lvl="1" algn="l" rtl="0"/>
            <a:r>
              <a:rPr lang="sr-Cyrl-RS" altLang="sr-Latn-RS" sz="1700" smtClean="0">
                <a:latin typeface="Times New Roman" panose="02020603050405020304" pitchFamily="18" charset="0"/>
                <a:cs typeface="Times New Roman" panose="02020603050405020304" pitchFamily="18" charset="0"/>
              </a:rPr>
              <a:t>Central dislocations (associated with acetabulum fracture)</a:t>
            </a:r>
          </a:p>
          <a:p>
            <a:pPr lvl="1" algn="l" rtl="0"/>
            <a:r>
              <a:rPr lang="sr-Cyrl-RS" altLang="sr-Latn-RS" sz="1700" smtClean="0">
                <a:latin typeface="Times New Roman" panose="02020603050405020304" pitchFamily="18" charset="0"/>
                <a:cs typeface="Times New Roman" panose="02020603050405020304" pitchFamily="18" charset="0"/>
              </a:rPr>
              <a:t>Posterior dislocations</a:t>
            </a:r>
          </a:p>
          <a:p>
            <a:pPr lvl="1" algn="l" rtl="0"/>
            <a:r>
              <a:rPr lang="sr-Cyrl-RS" altLang="sr-Latn-RS" sz="1700" smtClean="0">
                <a:latin typeface="Times New Roman" panose="02020603050405020304" pitchFamily="18" charset="0"/>
                <a:cs typeface="Times New Roman" panose="02020603050405020304" pitchFamily="18" charset="0"/>
              </a:rPr>
              <a:t>Anterior dislocations</a:t>
            </a:r>
          </a:p>
        </p:txBody>
      </p:sp>
      <p:sp>
        <p:nvSpPr>
          <p:cNvPr id="614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D0834AB-A9B2-4565-A754-B3BDE0B8BE52}" type="slidenum">
              <a:rPr lang="en-US" altLang="en-US">
                <a:solidFill>
                  <a:srgbClr val="898989"/>
                </a:solidFill>
              </a:rPr>
              <a:pPr algn="l" rtl="0"/>
              <a:t>4</a:t>
            </a:fld>
            <a:endParaRPr lang="en-US" altLang="en-US">
              <a:solidFill>
                <a:srgbClr val="898989"/>
              </a:solidFill>
            </a:endParaRPr>
          </a:p>
        </p:txBody>
      </p:sp>
      <p:pic>
        <p:nvPicPr>
          <p:cNvPr id="614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3429000"/>
            <a:ext cx="3744912"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3429000"/>
            <a:ext cx="3744912"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TextBox 1"/>
          <p:cNvSpPr txBox="1">
            <a:spLocks noChangeArrowheads="1"/>
          </p:cNvSpPr>
          <p:nvPr/>
        </p:nvSpPr>
        <p:spPr bwMode="auto">
          <a:xfrm>
            <a:off x="1763713" y="6413500"/>
            <a:ext cx="23034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Central hip dislocation</a:t>
            </a:r>
            <a:endParaRPr lang="en-US" altLang="en-US" sz="1400">
              <a:latin typeface="Times New Roman" panose="02020603050405020304" pitchFamily="18" charset="0"/>
              <a:cs typeface="Times New Roman" panose="02020603050405020304" pitchFamily="18" charset="0"/>
            </a:endParaRPr>
          </a:p>
        </p:txBody>
      </p:sp>
      <p:sp>
        <p:nvSpPr>
          <p:cNvPr id="6152" name="TextBox 2"/>
          <p:cNvSpPr txBox="1">
            <a:spLocks noChangeArrowheads="1"/>
          </p:cNvSpPr>
          <p:nvPr/>
        </p:nvSpPr>
        <p:spPr bwMode="auto">
          <a:xfrm>
            <a:off x="5688013" y="6407150"/>
            <a:ext cx="2663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Posterior hip luxation</a:t>
            </a:r>
            <a:endParaRPr lang="en-US" altLang="en-US" sz="1400">
              <a:latin typeface="Times New Roman" panose="02020603050405020304" pitchFamily="18" charset="0"/>
              <a:cs typeface="Times New Roman" panose="02020603050405020304" pitchFamily="18" charset="0"/>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Fractures and dislocations of the patella</a:t>
            </a:r>
          </a:p>
        </p:txBody>
      </p:sp>
      <p:sp>
        <p:nvSpPr>
          <p:cNvPr id="43011" name="Content Placeholder 1"/>
          <p:cNvSpPr>
            <a:spLocks noGrp="1"/>
          </p:cNvSpPr>
          <p:nvPr>
            <p:ph idx="1"/>
          </p:nvPr>
        </p:nvSpPr>
        <p:spPr>
          <a:xfrm>
            <a:off x="900113" y="657225"/>
            <a:ext cx="8243887" cy="5699125"/>
          </a:xfrm>
        </p:spPr>
        <p:txBody>
          <a:bodyPr/>
          <a:lstStyle/>
          <a:p>
            <a:pPr lvl="1" algn="l" rtl="0"/>
            <a:r>
              <a:rPr lang="sr-Cyrl-RS" altLang="sr-Latn-RS" sz="1700" i="1" dirty="0" smtClean="0">
                <a:latin typeface="Times New Roman" panose="02020603050405020304" pitchFamily="18" charset="0"/>
                <a:cs typeface="Times New Roman" panose="02020603050405020304" pitchFamily="18" charset="0"/>
              </a:rPr>
              <a:t>Rehabilitation: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Strengthening the quadriceps (</a:t>
            </a:r>
            <a:r>
              <a:rPr lang="sr-Cyrl-RS" altLang="sr-Latn-RS" sz="1600" dirty="0" smtClean="0">
                <a:latin typeface="Times New Roman" panose="02020603050405020304" pitchFamily="18" charset="0"/>
                <a:cs typeface="Times New Roman" panose="02020603050405020304" pitchFamily="18" charset="0"/>
              </a:rPr>
              <a:t>esp</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vastus </a:t>
            </a:r>
            <a:r>
              <a:rPr lang="sr-Latn-RS" altLang="sr-Latn-RS" sz="1600" dirty="0" smtClean="0">
                <a:latin typeface="Times New Roman" panose="02020603050405020304" pitchFamily="18" charset="0"/>
                <a:cs typeface="Times New Roman" panose="02020603050405020304" pitchFamily="18" charset="0"/>
              </a:rPr>
              <a:t>medialis</a:t>
            </a:r>
            <a:r>
              <a:rPr lang="sr-Cyrl-RS" altLang="sr-Latn-RS" sz="1600" dirty="0" smtClean="0">
                <a:latin typeface="Times New Roman" panose="02020603050405020304" pitchFamily="18" charset="0"/>
                <a:cs typeface="Times New Roman" panose="02020603050405020304" pitchFamily="18" charset="0"/>
              </a:rPr>
              <a: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Mobility exercises</a:t>
            </a:r>
          </a:p>
          <a:p>
            <a:pPr lvl="1" algn="l" rtl="0"/>
            <a:r>
              <a:rPr lang="sr-Cyrl-RS" altLang="sr-Latn-RS" sz="1700" i="1" dirty="0" smtClean="0">
                <a:latin typeface="Times New Roman" panose="02020603050405020304" pitchFamily="18" charset="0"/>
                <a:cs typeface="Times New Roman" panose="02020603050405020304" pitchFamily="18" charset="0"/>
              </a:rPr>
              <a:t>Complications: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Recurrent luxations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Persistent pain</a:t>
            </a:r>
          </a:p>
        </p:txBody>
      </p:sp>
      <p:sp>
        <p:nvSpPr>
          <p:cNvPr id="4301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2C178614-2CE2-438A-9122-5A0D6B5062BD}" type="slidenum">
              <a:rPr lang="en-US" altLang="en-US">
                <a:solidFill>
                  <a:srgbClr val="898989"/>
                </a:solidFill>
              </a:rPr>
              <a:pPr rtl="0"/>
              <a:t>40</a:t>
            </a:fld>
            <a:endParaRPr lang="en-US" altLang="en-US" dirty="0">
              <a:solidFill>
                <a:srgbClr val="898989"/>
              </a:solidFill>
            </a:endParaRPr>
          </a:p>
        </p:txBody>
      </p:sp>
      <p:pic>
        <p:nvPicPr>
          <p:cNvPr id="43013" name="Picture 3"/>
          <p:cNvPicPr>
            <a:picLocks noChangeAspect="1" noChangeArrowheads="1"/>
          </p:cNvPicPr>
          <p:nvPr/>
        </p:nvPicPr>
        <p:blipFill>
          <a:blip r:embed="rId2">
            <a:extLst>
              <a:ext uri="{28A0092B-C50C-407E-A947-70E740481C1C}">
                <a14:useLocalDpi xmlns:a14="http://schemas.microsoft.com/office/drawing/2010/main" val="0"/>
              </a:ext>
            </a:extLst>
          </a:blip>
          <a:srcRect l="8926" r="3873"/>
          <a:stretch>
            <a:fillRect/>
          </a:stretch>
        </p:blipFill>
        <p:spPr bwMode="auto">
          <a:xfrm>
            <a:off x="6234113" y="647700"/>
            <a:ext cx="27305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5"/>
          <p:cNvPicPr>
            <a:picLocks noChangeAspect="1" noChangeArrowheads="1"/>
          </p:cNvPicPr>
          <p:nvPr/>
        </p:nvPicPr>
        <p:blipFill>
          <a:blip r:embed="rId3">
            <a:extLst>
              <a:ext uri="{28A0092B-C50C-407E-A947-70E740481C1C}">
                <a14:useLocalDpi xmlns:a14="http://schemas.microsoft.com/office/drawing/2010/main" val="0"/>
              </a:ext>
            </a:extLst>
          </a:blip>
          <a:srcRect l="3799" r="3799"/>
          <a:stretch>
            <a:fillRect/>
          </a:stretch>
        </p:blipFill>
        <p:spPr bwMode="auto">
          <a:xfrm>
            <a:off x="1271587" y="3642431"/>
            <a:ext cx="6600825" cy="307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4150753"/>
      </p:ext>
    </p:extLst>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p:cNvSpPr>
          <p:nvPr>
            <p:ph type="title"/>
          </p:nvPr>
        </p:nvSpPr>
        <p:spPr>
          <a:xfrm>
            <a:off x="0" y="0"/>
            <a:ext cx="9144000" cy="549275"/>
          </a:xfrm>
        </p:spPr>
        <p:txBody>
          <a:bodyPr/>
          <a:lstStyle/>
          <a:p>
            <a:pPr rtl="0" eaLnBrk="1" hangingPunct="1"/>
            <a:r>
              <a:rPr lang="sr-Cyrl-RS" altLang="sr-Latn-RS" sz="3000" dirty="0" smtClean="0">
                <a:latin typeface="Times New Roman" panose="02020603050405020304" pitchFamily="18" charset="0"/>
                <a:cs typeface="Times New Roman" panose="02020603050405020304" pitchFamily="18" charset="0"/>
              </a:rPr>
              <a:t>Soft tissue injuries of the knee</a:t>
            </a:r>
            <a:endParaRPr lang="sr-Latn-RS" altLang="sr-Latn-RS" sz="3000" dirty="0" smtClean="0">
              <a:latin typeface="Times New Roman" panose="02020603050405020304" pitchFamily="18" charset="0"/>
              <a:cs typeface="Times New Roman" panose="02020603050405020304" pitchFamily="18" charset="0"/>
            </a:endParaRPr>
          </a:p>
        </p:txBody>
      </p:sp>
      <p:pic>
        <p:nvPicPr>
          <p:cNvPr id="44035" name="Picture 8" descr="krucijat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31913" y="819150"/>
            <a:ext cx="6480175" cy="5219700"/>
          </a:xfrm>
        </p:spPr>
      </p:pic>
      <p:sp>
        <p:nvSpPr>
          <p:cNvPr id="44036"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19A2E59B-E706-466A-952A-94523963FE3B}" type="slidenum">
              <a:rPr lang="en-US" altLang="en-US">
                <a:solidFill>
                  <a:srgbClr val="898989"/>
                </a:solidFill>
              </a:rPr>
              <a:pPr rtl="0"/>
              <a:t>41</a:t>
            </a:fld>
            <a:endParaRPr lang="en-US" altLang="en-US" dirty="0">
              <a:solidFill>
                <a:srgbClr val="898989"/>
              </a:solidFill>
            </a:endParaRPr>
          </a:p>
        </p:txBody>
      </p:sp>
    </p:spTree>
    <p:extLst>
      <p:ext uri="{BB962C8B-B14F-4D97-AF65-F5344CB8AC3E}">
        <p14:creationId xmlns:p14="http://schemas.microsoft.com/office/powerpoint/2010/main" val="2042018142"/>
      </p:ext>
    </p:extLst>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p:cNvSpPr>
          <p:nvPr>
            <p:ph type="title"/>
          </p:nvPr>
        </p:nvSpPr>
        <p:spPr>
          <a:xfrm>
            <a:off x="0" y="0"/>
            <a:ext cx="9144000" cy="561975"/>
          </a:xfrm>
        </p:spPr>
        <p:txBody>
          <a:bodyPr/>
          <a:lstStyle/>
          <a:p>
            <a:pPr rtl="0" eaLnBrk="1" hangingPunct="1"/>
            <a:r>
              <a:rPr lang="sr-Cyrl-RS" altLang="sr-Latn-RS" sz="3000" dirty="0" smtClean="0">
                <a:latin typeface="Times New Roman" panose="02020603050405020304" pitchFamily="18" charset="0"/>
                <a:cs typeface="Times New Roman" panose="02020603050405020304" pitchFamily="18" charset="0"/>
              </a:rPr>
              <a:t>Soft tissue injuries of the knee</a:t>
            </a:r>
            <a:endParaRPr lang="sr-Latn-RS" altLang="sr-Latn-RS" sz="3000" dirty="0" smtClean="0"/>
          </a:p>
        </p:txBody>
      </p:sp>
      <p:pic>
        <p:nvPicPr>
          <p:cNvPr id="45059" name="Picture 8" descr="latralna st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971550" y="1052513"/>
            <a:ext cx="4064000" cy="4397375"/>
          </a:xfrm>
          <a:noFill/>
        </p:spPr>
      </p:pic>
      <p:pic>
        <p:nvPicPr>
          <p:cNvPr id="45060" name="Picture 8" descr="pes ans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5550" y="1052513"/>
            <a:ext cx="3894138"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Box 1"/>
          <p:cNvSpPr txBox="1">
            <a:spLocks noChangeArrowheads="1"/>
          </p:cNvSpPr>
          <p:nvPr/>
        </p:nvSpPr>
        <p:spPr bwMode="auto">
          <a:xfrm>
            <a:off x="2333625" y="5805488"/>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r>
              <a:rPr lang="sr-Cyrl-RS" altLang="en-US"/>
              <a:t>Laterally</a:t>
            </a:r>
            <a:endParaRPr lang="sr-Latn-RS" altLang="en-US"/>
          </a:p>
        </p:txBody>
      </p:sp>
      <p:sp>
        <p:nvSpPr>
          <p:cNvPr id="45062" name="TextBox 2"/>
          <p:cNvSpPr txBox="1">
            <a:spLocks noChangeArrowheads="1"/>
          </p:cNvSpPr>
          <p:nvPr/>
        </p:nvSpPr>
        <p:spPr bwMode="auto">
          <a:xfrm>
            <a:off x="6315075" y="5805488"/>
            <a:ext cx="1335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r>
              <a:rPr lang="sr-Cyrl-RS" altLang="en-US"/>
              <a:t>Medially</a:t>
            </a:r>
            <a:endParaRPr lang="sr-Latn-RS" altLang="en-US"/>
          </a:p>
        </p:txBody>
      </p:sp>
      <p:sp>
        <p:nvSpPr>
          <p:cNvPr id="45063"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838ABF1F-5174-49AA-B4FC-65A6BA7510A0}" type="slidenum">
              <a:rPr lang="en-US" altLang="en-US">
                <a:solidFill>
                  <a:srgbClr val="898989"/>
                </a:solidFill>
              </a:rPr>
              <a:pPr rtl="0"/>
              <a:t>42</a:t>
            </a:fld>
            <a:endParaRPr lang="en-US" altLang="en-US" dirty="0">
              <a:solidFill>
                <a:srgbClr val="898989"/>
              </a:solidFill>
            </a:endParaRPr>
          </a:p>
        </p:txBody>
      </p:sp>
    </p:spTree>
    <p:extLst>
      <p:ext uri="{BB962C8B-B14F-4D97-AF65-F5344CB8AC3E}">
        <p14:creationId xmlns:p14="http://schemas.microsoft.com/office/powerpoint/2010/main" val="3656002625"/>
      </p:ext>
    </p:extLst>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p:cNvSpPr>
          <p:nvPr>
            <p:ph type="title"/>
          </p:nvPr>
        </p:nvSpPr>
        <p:spPr>
          <a:xfrm>
            <a:off x="0" y="0"/>
            <a:ext cx="9144000" cy="417513"/>
          </a:xfrm>
        </p:spPr>
        <p:txBody>
          <a:bodyPr/>
          <a:lstStyle/>
          <a:p>
            <a:pPr rtl="0" eaLnBrk="1" hangingPunct="1"/>
            <a:r>
              <a:rPr lang="sr-Cyrl-RS" altLang="sr-Latn-RS" sz="3000" dirty="0" smtClean="0">
                <a:latin typeface="Times New Roman" panose="02020603050405020304" pitchFamily="18" charset="0"/>
                <a:cs typeface="Times New Roman" panose="02020603050405020304" pitchFamily="18" charset="0"/>
              </a:rPr>
              <a:t>Soft tissue injuries of the knee</a:t>
            </a:r>
            <a:endParaRPr lang="sr-Latn-RS" altLang="sr-Latn-RS" sz="3000" dirty="0" smtClean="0"/>
          </a:p>
        </p:txBody>
      </p:sp>
      <p:pic>
        <p:nvPicPr>
          <p:cNvPr id="46083" name="Picture 8" descr="koleno tibijalna st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90613" y="1412875"/>
            <a:ext cx="7596187" cy="4032250"/>
          </a:xfrm>
          <a:noFill/>
        </p:spPr>
      </p:pic>
      <p:sp>
        <p:nvSpPr>
          <p:cNvPr id="4608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2C70C4AB-8466-49CB-AFB9-A87602D3FA80}" type="slidenum">
              <a:rPr lang="en-US" altLang="en-US">
                <a:solidFill>
                  <a:srgbClr val="898989"/>
                </a:solidFill>
              </a:rPr>
              <a:pPr rtl="0"/>
              <a:t>43</a:t>
            </a:fld>
            <a:endParaRPr lang="en-US" altLang="en-US" dirty="0">
              <a:solidFill>
                <a:srgbClr val="898989"/>
              </a:solidFill>
            </a:endParaRPr>
          </a:p>
        </p:txBody>
      </p:sp>
    </p:spTree>
    <p:extLst>
      <p:ext uri="{BB962C8B-B14F-4D97-AF65-F5344CB8AC3E}">
        <p14:creationId xmlns:p14="http://schemas.microsoft.com/office/powerpoint/2010/main" val="890937519"/>
      </p:ext>
    </p:extLst>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47107"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Anamnesis:</a:t>
            </a:r>
          </a:p>
          <a:p>
            <a:pPr lvl="1" algn="l" rtl="0"/>
            <a:r>
              <a:rPr lang="ru-RU" altLang="sr-Latn-RS" sz="1700" dirty="0" smtClean="0">
                <a:latin typeface="Times New Roman" panose="02020603050405020304" pitchFamily="18" charset="0"/>
                <a:cs typeface="Times New Roman" panose="02020603050405020304" pitchFamily="18" charset="0"/>
              </a:rPr>
              <a:t>Age, gender, weight/height ratio</a:t>
            </a:r>
          </a:p>
          <a:p>
            <a:pPr lvl="1" algn="l" rtl="0"/>
            <a:r>
              <a:rPr lang="ru-RU" altLang="sr-Latn-RS" sz="1700" dirty="0" smtClean="0">
                <a:latin typeface="Times New Roman" panose="02020603050405020304" pitchFamily="18" charset="0"/>
                <a:cs typeface="Times New Roman" panose="02020603050405020304" pitchFamily="18" charset="0"/>
              </a:rPr>
              <a:t>Occupation, physical activity, sports activities</a:t>
            </a:r>
          </a:p>
          <a:p>
            <a:pPr lvl="1" algn="l" rtl="0"/>
            <a:r>
              <a:rPr lang="ru-RU" altLang="sr-Latn-RS" sz="1700" dirty="0" smtClean="0">
                <a:latin typeface="Times New Roman" panose="02020603050405020304" pitchFamily="18" charset="0"/>
                <a:cs typeface="Times New Roman" panose="02020603050405020304" pitchFamily="18" charset="0"/>
              </a:rPr>
              <a:t>Personal and family history</a:t>
            </a:r>
          </a:p>
          <a:p>
            <a:pPr lvl="1" algn="l" rtl="0"/>
            <a:r>
              <a:rPr lang="ru-RU" altLang="sr-Latn-RS" sz="1700" dirty="0" smtClean="0">
                <a:latin typeface="Times New Roman" panose="02020603050405020304" pitchFamily="18" charset="0"/>
                <a:cs typeface="Times New Roman" panose="02020603050405020304" pitchFamily="18" charset="0"/>
              </a:rPr>
              <a:t>Main problems:</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Pain (localization, intensity, daily rhythm, night pain)</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Limited movement</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Abnormal size or position of the knee</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Weakness</a:t>
            </a:r>
          </a:p>
          <a:p>
            <a:pPr lvl="1" algn="l" rtl="0"/>
            <a:r>
              <a:rPr lang="ru-RU" altLang="sr-Latn-RS" sz="1700" dirty="0" smtClean="0">
                <a:latin typeface="Times New Roman" panose="02020603050405020304" pitchFamily="18" charset="0"/>
                <a:cs typeface="Times New Roman" panose="02020603050405020304" pitchFamily="18" charset="0"/>
              </a:rPr>
              <a:t>Degree of incapacity:</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Impact on daily life activities (kneeling, squatting, standing up, standing on one leg, sitting, walking up and down stairs, running...)</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Working ability</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Sports activities (recreational, training, competition...)</a:t>
            </a:r>
          </a:p>
          <a:p>
            <a:pPr lvl="1" algn="l" rtl="0"/>
            <a:r>
              <a:rPr lang="ru-RU" altLang="sr-Latn-RS" sz="1700" dirty="0" smtClean="0">
                <a:latin typeface="Times New Roman" panose="02020603050405020304" pitchFamily="18" charset="0"/>
                <a:cs typeface="Times New Roman" panose="02020603050405020304" pitchFamily="18" charset="0"/>
              </a:rPr>
              <a:t>Signs of a serious knee injury:</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Syncopal pain, audible crackles</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Immediate and total inability to continue activities</a:t>
            </a:r>
          </a:p>
          <a:p>
            <a:pPr lvl="2" algn="l" rtl="0">
              <a:buFont typeface="Wingdings" panose="05000000000000000000" pitchFamily="2" charset="2"/>
              <a:buChar char="Ø"/>
            </a:pPr>
            <a:r>
              <a:rPr lang="en-GB" altLang="sr-Latn-RS" sz="1600" dirty="0" err="1" smtClean="0">
                <a:latin typeface="Times New Roman" panose="02020603050405020304" pitchFamily="18" charset="0"/>
                <a:cs typeface="Times New Roman" panose="02020603050405020304" pitchFamily="18" charset="0"/>
              </a:rPr>
              <a:t>Haemarthros</a:t>
            </a:r>
            <a:r>
              <a:rPr lang="en-GB" altLang="sr-Latn-RS" sz="1600" dirty="0" smtClean="0">
                <a:latin typeface="Times New Roman" panose="02020603050405020304" pitchFamily="18" charset="0"/>
                <a:cs typeface="Times New Roman" panose="02020603050405020304" pitchFamily="18" charset="0"/>
              </a:rPr>
              <a:t> </a:t>
            </a:r>
            <a:r>
              <a:rPr lang="ru-RU" altLang="sr-Latn-RS" sz="1600" dirty="0" smtClean="0">
                <a:latin typeface="Times New Roman" panose="02020603050405020304" pitchFamily="18" charset="0"/>
                <a:cs typeface="Times New Roman" panose="02020603050405020304" pitchFamily="18" charset="0"/>
              </a:rPr>
              <a:t>or </a:t>
            </a:r>
            <a:r>
              <a:rPr lang="ru-RU" altLang="sr-Latn-RS" sz="1600" dirty="0" smtClean="0">
                <a:latin typeface="Times New Roman" panose="02020603050405020304" pitchFamily="18" charset="0"/>
                <a:cs typeface="Times New Roman" panose="02020603050405020304" pitchFamily="18" charset="0"/>
              </a:rPr>
              <a:t>ecchymoses, </a:t>
            </a:r>
            <a:r>
              <a:rPr lang="en-GB" altLang="sr-Latn-RS" sz="1600" dirty="0" smtClean="0">
                <a:latin typeface="Times New Roman" panose="02020603050405020304" pitchFamily="18" charset="0"/>
                <a:cs typeface="Times New Roman" panose="02020603050405020304" pitchFamily="18" charset="0"/>
              </a:rPr>
              <a:t>ROM </a:t>
            </a:r>
            <a:r>
              <a:rPr lang="ru-RU" altLang="sr-Latn-RS" sz="1600" dirty="0" smtClean="0">
                <a:latin typeface="Times New Roman" panose="02020603050405020304" pitchFamily="18" charset="0"/>
                <a:cs typeface="Times New Roman" panose="02020603050405020304" pitchFamily="18" charset="0"/>
              </a:rPr>
              <a:t>blockage</a:t>
            </a:r>
            <a:endParaRPr lang="ru-RU"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Pathological mobility, presence of a bone fragment</a:t>
            </a:r>
          </a:p>
          <a:p>
            <a:pPr algn="l" rtl="0"/>
            <a:endParaRPr lang="ru-RU" altLang="sr-Latn-RS" sz="20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4710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02399E8D-2723-40DD-A968-117FE23A0BAC}" type="slidenum">
              <a:rPr lang="en-US" altLang="en-US">
                <a:solidFill>
                  <a:srgbClr val="898989"/>
                </a:solidFill>
              </a:rPr>
              <a:pPr rtl="0"/>
              <a:t>44</a:t>
            </a:fld>
            <a:endParaRPr lang="en-US" altLang="en-US" dirty="0">
              <a:solidFill>
                <a:srgbClr val="898989"/>
              </a:solidFill>
            </a:endParaRPr>
          </a:p>
        </p:txBody>
      </p:sp>
    </p:spTree>
    <p:extLst>
      <p:ext uri="{BB962C8B-B14F-4D97-AF65-F5344CB8AC3E}">
        <p14:creationId xmlns:p14="http://schemas.microsoft.com/office/powerpoint/2010/main" val="3292171107"/>
      </p:ext>
    </p:extLst>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48131"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Clinical trial:</a:t>
            </a:r>
          </a:p>
          <a:p>
            <a:pPr lvl="1" algn="l" rtl="0"/>
            <a:r>
              <a:rPr lang="sr-Cyrl-RS" altLang="sr-Latn-RS" sz="1700" smtClean="0">
                <a:latin typeface="Times New Roman" panose="02020603050405020304" pitchFamily="18" charset="0"/>
                <a:cs typeface="Times New Roman" panose="02020603050405020304" pitchFamily="18" charset="0"/>
              </a:rPr>
              <a:t>Physical findings: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Inspection: Configuration, swelling, musculature condition, ecchymoses, redness...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Palpation: Local temperature, skin condition, muscle consistency, growths (lateral cyst, osteophytes,</a:t>
            </a:r>
            <a:r>
              <a:rPr lang="en-US" altLang="sr-Latn-RS" sz="1600" smtClean="0">
                <a:latin typeface="Times New Roman" panose="02020603050405020304" pitchFamily="18" charset="0"/>
                <a:cs typeface="Times New Roman" panose="02020603050405020304" pitchFamily="18" charset="0"/>
              </a:rPr>
              <a:t>Backer-</a:t>
            </a:r>
            <a:r>
              <a:rPr lang="sr-Cyrl-RS" altLang="sr-Latn-RS" sz="1600" smtClean="0">
                <a:latin typeface="Times New Roman" panose="02020603050405020304" pitchFamily="18" charset="0"/>
                <a:cs typeface="Times New Roman" panose="02020603050405020304" pitchFamily="18" charset="0"/>
              </a:rPr>
              <a:t>this cyst...), effusion (patella swelling, fluctuation...), painful points...</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Mobility: F/E 0°-130°; Tibiofemoral rotation 20°-30° (in flexion 30°-60°); Pathologically active movements (active anterior and posterior drawer)</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Active mobility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Passive mobility</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Clinical tests</a:t>
            </a:r>
          </a:p>
          <a:p>
            <a:pPr lvl="1" algn="l" rtl="0"/>
            <a:r>
              <a:rPr lang="sr-Cyrl-RS" altLang="sr-Latn-RS" sz="1700" smtClean="0">
                <a:latin typeface="Times New Roman" panose="02020603050405020304" pitchFamily="18" charset="0"/>
                <a:cs typeface="Times New Roman" panose="02020603050405020304" pitchFamily="18" charset="0"/>
              </a:rPr>
              <a:t>Lab analysis</a:t>
            </a:r>
          </a:p>
          <a:p>
            <a:pPr lvl="1" algn="l" rtl="0"/>
            <a:r>
              <a:rPr lang="sr-Latn-RS" altLang="sr-Latn-RS" sz="1700" smtClean="0">
                <a:latin typeface="Times New Roman" panose="02020603050405020304" pitchFamily="18" charset="0"/>
                <a:cs typeface="Times New Roman" panose="02020603050405020304" pitchFamily="18" charset="0"/>
              </a:rPr>
              <a:t>X-ray</a:t>
            </a:r>
            <a:r>
              <a:rPr lang="sr-Cyrl-RS" altLang="sr-Latn-RS" sz="1700" smtClean="0">
                <a:latin typeface="Times New Roman" panose="02020603050405020304" pitchFamily="18" charset="0"/>
                <a:cs typeface="Times New Roman" panose="02020603050405020304" pitchFamily="18" charset="0"/>
              </a:rPr>
              <a:t>(standard, special, dynamic, arthrography)</a:t>
            </a:r>
          </a:p>
          <a:p>
            <a:pPr lvl="1" algn="l" rtl="0"/>
            <a:r>
              <a:rPr lang="sr-Cyrl-RS" altLang="sr-Latn-RS" sz="1700" smtClean="0">
                <a:latin typeface="Times New Roman" panose="02020603050405020304" pitchFamily="18" charset="0"/>
                <a:cs typeface="Times New Roman" panose="02020603050405020304" pitchFamily="18" charset="0"/>
              </a:rPr>
              <a:t>Visualization techniques:</a:t>
            </a:r>
          </a:p>
          <a:p>
            <a:pPr lvl="2" algn="l" rtl="0">
              <a:buFont typeface="Wingdings" panose="05000000000000000000" pitchFamily="2" charset="2"/>
              <a:buChar char="Ø"/>
            </a:pPr>
            <a:r>
              <a:rPr lang="sr-Latn-RS" altLang="sr-Latn-RS" sz="1600" smtClean="0">
                <a:latin typeface="Times New Roman" panose="02020603050405020304" pitchFamily="18" charset="0"/>
                <a:cs typeface="Times New Roman" panose="02020603050405020304" pitchFamily="18" charset="0"/>
              </a:rPr>
              <a:t>MDCT</a:t>
            </a:r>
          </a:p>
          <a:p>
            <a:pPr lvl="2" algn="l" rtl="0">
              <a:buFont typeface="Wingdings" panose="05000000000000000000" pitchFamily="2" charset="2"/>
              <a:buChar char="Ø"/>
            </a:pPr>
            <a:r>
              <a:rPr lang="sr-Latn-RS" altLang="sr-Latn-RS" sz="1600" smtClean="0">
                <a:latin typeface="Times New Roman" panose="02020603050405020304" pitchFamily="18" charset="0"/>
                <a:cs typeface="Times New Roman" panose="02020603050405020304" pitchFamily="18" charset="0"/>
              </a:rPr>
              <a:t>MRI (</a:t>
            </a:r>
            <a:r>
              <a:rPr lang="sr-Cyrl-RS" altLang="sr-Latn-RS" sz="1600" smtClean="0">
                <a:latin typeface="Times New Roman" panose="02020603050405020304" pitchFamily="18" charset="0"/>
                <a:cs typeface="Times New Roman" panose="02020603050405020304" pitchFamily="18" charset="0"/>
              </a:rPr>
              <a:t>the gold standard</a:t>
            </a:r>
            <a:r>
              <a:rPr lang="sr-Latn-RS" altLang="sr-Latn-RS" sz="1600" smtClean="0">
                <a:latin typeface="Times New Roman" panose="02020603050405020304" pitchFamily="18" charset="0"/>
                <a:cs typeface="Times New Roman" panose="02020603050405020304" pitchFamily="18" charset="0"/>
              </a:rPr>
              <a:t>)</a:t>
            </a:r>
          </a:p>
          <a:p>
            <a:pPr lvl="2" algn="l" rtl="0">
              <a:buFont typeface="Wingdings" panose="05000000000000000000" pitchFamily="2" charset="2"/>
              <a:buChar char="Ø"/>
            </a:pPr>
            <a:r>
              <a:rPr lang="sr-Latn-RS" altLang="sr-Latn-RS" sz="1600" smtClean="0">
                <a:latin typeface="Times New Roman" panose="02020603050405020304" pitchFamily="18" charset="0"/>
                <a:cs typeface="Times New Roman" panose="02020603050405020304" pitchFamily="18" charset="0"/>
              </a:rPr>
              <a:t>ECHO</a:t>
            </a:r>
            <a:r>
              <a:rPr lang="sr-Cyrl-RS" altLang="sr-Latn-RS" sz="1400" smtClean="0">
                <a:latin typeface="Times New Roman" panose="02020603050405020304" pitchFamily="18" charset="0"/>
                <a:cs typeface="Times New Roman" panose="02020603050405020304" pitchFamily="18" charset="0"/>
              </a:rPr>
              <a:t> </a:t>
            </a:r>
            <a:endParaRPr lang="en-US" altLang="sr-Latn-RS" sz="1400" smtClean="0">
              <a:latin typeface="Times New Roman" panose="02020603050405020304" pitchFamily="18" charset="0"/>
              <a:cs typeface="Times New Roman" panose="02020603050405020304" pitchFamily="18" charset="0"/>
            </a:endParaRPr>
          </a:p>
          <a:p>
            <a:pPr lvl="1" algn="l" rtl="0"/>
            <a:endParaRPr lang="sr-Cyrl-RS" altLang="sr-Latn-RS" sz="1700" smtClean="0">
              <a:latin typeface="Times New Roman" panose="02020603050405020304" pitchFamily="18" charset="0"/>
              <a:cs typeface="Times New Roman" panose="02020603050405020304" pitchFamily="18" charset="0"/>
            </a:endParaRPr>
          </a:p>
        </p:txBody>
      </p:sp>
      <p:sp>
        <p:nvSpPr>
          <p:cNvPr id="4813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5727EDE9-1234-4343-894E-CB751E3CF244}" type="slidenum">
              <a:rPr lang="en-US" altLang="en-US">
                <a:solidFill>
                  <a:srgbClr val="898989"/>
                </a:solidFill>
              </a:rPr>
              <a:pPr rtl="0"/>
              <a:t>45</a:t>
            </a:fld>
            <a:endParaRPr lang="en-US" altLang="en-US" dirty="0">
              <a:solidFill>
                <a:srgbClr val="898989"/>
              </a:solidFill>
            </a:endParaRPr>
          </a:p>
        </p:txBody>
      </p:sp>
    </p:spTree>
    <p:extLst>
      <p:ext uri="{BB962C8B-B14F-4D97-AF65-F5344CB8AC3E}">
        <p14:creationId xmlns:p14="http://schemas.microsoft.com/office/powerpoint/2010/main" val="1707102924"/>
      </p:ext>
    </p:extLst>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49155" name="Content Placeholder 1"/>
          <p:cNvSpPr>
            <a:spLocks noGrp="1"/>
          </p:cNvSpPr>
          <p:nvPr>
            <p:ph idx="1"/>
          </p:nvPr>
        </p:nvSpPr>
        <p:spPr>
          <a:xfrm>
            <a:off x="900113" y="657225"/>
            <a:ext cx="8243887" cy="5699125"/>
          </a:xfrm>
        </p:spPr>
        <p:txBody>
          <a:bodyPr/>
          <a:lstStyle/>
          <a:p>
            <a:pPr algn="l" rtl="0"/>
            <a:r>
              <a:rPr lang="sr-Cyrl-RS" altLang="sr-Latn-RS" sz="2000" smtClean="0">
                <a:latin typeface="Times New Roman" panose="02020603050405020304" pitchFamily="18" charset="0"/>
                <a:cs typeface="Times New Roman" panose="02020603050405020304" pitchFamily="18" charset="0"/>
              </a:rPr>
              <a:t>Physical findings:</a:t>
            </a:r>
          </a:p>
          <a:p>
            <a:pPr algn="l" rtl="0"/>
            <a:endParaRPr lang="sr-Cyrl-RS" altLang="sr-Latn-RS" sz="2000" smtClean="0">
              <a:latin typeface="Times New Roman" panose="02020603050405020304" pitchFamily="18" charset="0"/>
              <a:cs typeface="Times New Roman" panose="02020603050405020304" pitchFamily="18" charset="0"/>
            </a:endParaRPr>
          </a:p>
        </p:txBody>
      </p:sp>
      <p:sp>
        <p:nvSpPr>
          <p:cNvPr id="4915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94687E72-BC0C-4A7F-8512-EEC3A2CCEE47}" type="slidenum">
              <a:rPr lang="en-US" altLang="en-US">
                <a:solidFill>
                  <a:srgbClr val="898989"/>
                </a:solidFill>
              </a:rPr>
              <a:pPr rtl="0"/>
              <a:t>46</a:t>
            </a:fld>
            <a:endParaRPr lang="en-US" altLang="en-US" dirty="0">
              <a:solidFill>
                <a:srgbClr val="898989"/>
              </a:solidFill>
            </a:endParaRPr>
          </a:p>
        </p:txBody>
      </p:sp>
      <p:pic>
        <p:nvPicPr>
          <p:cNvPr id="49157" name="Picture 5" descr="balotman"/>
          <p:cNvPicPr>
            <a:picLocks noChangeAspect="1" noChangeArrowheads="1"/>
          </p:cNvPicPr>
          <p:nvPr/>
        </p:nvPicPr>
        <p:blipFill>
          <a:blip r:embed="rId2">
            <a:extLst>
              <a:ext uri="{28A0092B-C50C-407E-A947-70E740481C1C}">
                <a14:useLocalDpi xmlns:a14="http://schemas.microsoft.com/office/drawing/2010/main" val="0"/>
              </a:ext>
            </a:extLst>
          </a:blip>
          <a:srcRect l="5486" r="5820"/>
          <a:stretch>
            <a:fillRect/>
          </a:stretch>
        </p:blipFill>
        <p:spPr bwMode="auto">
          <a:xfrm>
            <a:off x="1108075" y="1974850"/>
            <a:ext cx="39179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7" descr="patela bol"/>
          <p:cNvPicPr>
            <a:picLocks noChangeAspect="1" noChangeArrowheads="1"/>
          </p:cNvPicPr>
          <p:nvPr/>
        </p:nvPicPr>
        <p:blipFill>
          <a:blip r:embed="rId3">
            <a:extLst>
              <a:ext uri="{28A0092B-C50C-407E-A947-70E740481C1C}">
                <a14:useLocalDpi xmlns:a14="http://schemas.microsoft.com/office/drawing/2010/main" val="0"/>
              </a:ext>
            </a:extLst>
          </a:blip>
          <a:srcRect l="18794" r="4192" b="5113"/>
          <a:stretch>
            <a:fillRect/>
          </a:stretch>
        </p:blipFill>
        <p:spPr bwMode="auto">
          <a:xfrm>
            <a:off x="5003800" y="1974850"/>
            <a:ext cx="39179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0752824"/>
      </p:ext>
    </p:extLst>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0179" name="Content Placeholder 1"/>
          <p:cNvSpPr>
            <a:spLocks noGrp="1"/>
          </p:cNvSpPr>
          <p:nvPr>
            <p:ph idx="1"/>
          </p:nvPr>
        </p:nvSpPr>
        <p:spPr>
          <a:xfrm>
            <a:off x="900113" y="657225"/>
            <a:ext cx="8243887" cy="5699125"/>
          </a:xfrm>
        </p:spPr>
        <p:txBody>
          <a:bodyPr/>
          <a:lstStyle/>
          <a:p>
            <a:pPr algn="l" rtl="0"/>
            <a:r>
              <a:rPr lang="sr-Cyrl-RS" altLang="sr-Latn-RS" sz="2000" smtClean="0">
                <a:latin typeface="Times New Roman" panose="02020603050405020304" pitchFamily="18" charset="0"/>
                <a:cs typeface="Times New Roman" panose="02020603050405020304" pitchFamily="18" charset="0"/>
              </a:rPr>
              <a:t>Physical findings:</a:t>
            </a:r>
          </a:p>
          <a:p>
            <a:pPr algn="l" rtl="0"/>
            <a:endParaRPr lang="sr-Cyrl-RS" altLang="sr-Latn-RS" sz="2000" smtClean="0">
              <a:latin typeface="Times New Roman" panose="02020603050405020304" pitchFamily="18" charset="0"/>
              <a:cs typeface="Times New Roman" panose="02020603050405020304" pitchFamily="18" charset="0"/>
            </a:endParaRPr>
          </a:p>
        </p:txBody>
      </p:sp>
      <p:sp>
        <p:nvSpPr>
          <p:cNvPr id="5018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0D6F8B3C-62D1-41E5-9F78-CB9F3D254BB2}" type="slidenum">
              <a:rPr lang="en-US" altLang="en-US">
                <a:solidFill>
                  <a:srgbClr val="898989"/>
                </a:solidFill>
              </a:rPr>
              <a:pPr rtl="0"/>
              <a:t>47</a:t>
            </a:fld>
            <a:endParaRPr lang="en-US" altLang="en-US" dirty="0">
              <a:solidFill>
                <a:srgbClr val="898989"/>
              </a:solidFill>
            </a:endParaRPr>
          </a:p>
        </p:txBody>
      </p:sp>
      <p:pic>
        <p:nvPicPr>
          <p:cNvPr id="50181" name="Picture 5" descr="Mc Murr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846263"/>
            <a:ext cx="2889250" cy="338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6" descr="valgus stres 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350" y="1679575"/>
            <a:ext cx="4929188" cy="371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TextBox 1"/>
          <p:cNvSpPr txBox="1">
            <a:spLocks noChangeArrowheads="1"/>
          </p:cNvSpPr>
          <p:nvPr/>
        </p:nvSpPr>
        <p:spPr bwMode="auto">
          <a:xfrm>
            <a:off x="1736725" y="5395913"/>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Latn-RS" altLang="en-US" sz="1400">
                <a:latin typeface="Times New Roman" panose="02020603050405020304" pitchFamily="18" charset="0"/>
                <a:cs typeface="Times New Roman" panose="02020603050405020304" pitchFamily="18" charset="0"/>
              </a:rPr>
              <a:t>McMurray</a:t>
            </a:r>
            <a:r>
              <a:rPr lang="sr-Cyrl-RS" altLang="en-US" sz="1400">
                <a:latin typeface="Times New Roman" panose="02020603050405020304" pitchFamily="18" charset="0"/>
                <a:cs typeface="Times New Roman" panose="02020603050405020304" pitchFamily="18" charset="0"/>
              </a:rPr>
              <a:t>test</a:t>
            </a:r>
            <a:endParaRPr lang="en-US" altLang="en-US" sz="1400">
              <a:latin typeface="Times New Roman" panose="02020603050405020304" pitchFamily="18" charset="0"/>
              <a:cs typeface="Times New Roman" panose="02020603050405020304" pitchFamily="18" charset="0"/>
            </a:endParaRPr>
          </a:p>
        </p:txBody>
      </p:sp>
      <p:sp>
        <p:nvSpPr>
          <p:cNvPr id="50184" name="TextBox 7"/>
          <p:cNvSpPr txBox="1">
            <a:spLocks noChangeArrowheads="1"/>
          </p:cNvSpPr>
          <p:nvPr/>
        </p:nvSpPr>
        <p:spPr bwMode="auto">
          <a:xfrm>
            <a:off x="5638800" y="5395913"/>
            <a:ext cx="1538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Valgus stress test</a:t>
            </a:r>
            <a:endParaRPr lang="en-US"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6235246"/>
      </p:ext>
    </p:extLst>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1203" name="Content Placeholder 1"/>
          <p:cNvSpPr>
            <a:spLocks noGrp="1"/>
          </p:cNvSpPr>
          <p:nvPr>
            <p:ph idx="1"/>
          </p:nvPr>
        </p:nvSpPr>
        <p:spPr>
          <a:xfrm>
            <a:off x="900113" y="657225"/>
            <a:ext cx="8243887" cy="5699125"/>
          </a:xfrm>
        </p:spPr>
        <p:txBody>
          <a:bodyPr/>
          <a:lstStyle/>
          <a:p>
            <a:pPr algn="l" rtl="0"/>
            <a:r>
              <a:rPr lang="sr-Cyrl-RS" altLang="sr-Latn-RS" sz="2000" smtClean="0">
                <a:latin typeface="Times New Roman" panose="02020603050405020304" pitchFamily="18" charset="0"/>
                <a:cs typeface="Times New Roman" panose="02020603050405020304" pitchFamily="18" charset="0"/>
              </a:rPr>
              <a:t>Physical findings:</a:t>
            </a:r>
            <a:br>
              <a:rPr lang="sr-Cyrl-RS" altLang="sr-Latn-RS" sz="2000" smtClean="0">
                <a:latin typeface="Times New Roman" panose="02020603050405020304" pitchFamily="18" charset="0"/>
                <a:cs typeface="Times New Roman" panose="02020603050405020304" pitchFamily="18" charset="0"/>
              </a:rPr>
            </a:br>
            <a:endParaRPr lang="sr-Cyrl-RS" altLang="sr-Latn-RS" sz="2000" smtClean="0">
              <a:latin typeface="Times New Roman" panose="02020603050405020304" pitchFamily="18" charset="0"/>
              <a:cs typeface="Times New Roman" panose="02020603050405020304" pitchFamily="18" charset="0"/>
            </a:endParaRPr>
          </a:p>
        </p:txBody>
      </p:sp>
      <p:sp>
        <p:nvSpPr>
          <p:cNvPr id="5120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50FA5D1-E4B2-48B6-A4F4-C76C13513D72}" type="slidenum">
              <a:rPr lang="en-US" altLang="en-US">
                <a:solidFill>
                  <a:srgbClr val="898989"/>
                </a:solidFill>
              </a:rPr>
              <a:pPr rtl="0"/>
              <a:t>48</a:t>
            </a:fld>
            <a:endParaRPr lang="en-US" altLang="en-US" dirty="0">
              <a:solidFill>
                <a:srgbClr val="898989"/>
              </a:solidFill>
            </a:endParaRPr>
          </a:p>
        </p:txBody>
      </p:sp>
      <p:pic>
        <p:nvPicPr>
          <p:cNvPr id="51205" name="Picture 5" descr="varus stres 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984375"/>
            <a:ext cx="396875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descr="koleno LCA1"/>
          <p:cNvPicPr>
            <a:picLocks noChangeAspect="1" noChangeArrowheads="1"/>
          </p:cNvPicPr>
          <p:nvPr/>
        </p:nvPicPr>
        <p:blipFill>
          <a:blip r:embed="rId3">
            <a:extLst>
              <a:ext uri="{28A0092B-C50C-407E-A947-70E740481C1C}">
                <a14:useLocalDpi xmlns:a14="http://schemas.microsoft.com/office/drawing/2010/main" val="0"/>
              </a:ext>
            </a:extLst>
          </a:blip>
          <a:srcRect l="2283" r="3664"/>
          <a:stretch>
            <a:fillRect/>
          </a:stretch>
        </p:blipFill>
        <p:spPr bwMode="auto">
          <a:xfrm>
            <a:off x="4940300" y="1773238"/>
            <a:ext cx="4203700"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Box 1"/>
          <p:cNvSpPr txBox="1">
            <a:spLocks noChangeArrowheads="1"/>
          </p:cNvSpPr>
          <p:nvPr/>
        </p:nvSpPr>
        <p:spPr bwMode="auto">
          <a:xfrm>
            <a:off x="2092325" y="5341938"/>
            <a:ext cx="1727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Varus stress test</a:t>
            </a:r>
            <a:endParaRPr lang="en-US" altLang="en-US" sz="1400">
              <a:latin typeface="Times New Roman" panose="02020603050405020304" pitchFamily="18" charset="0"/>
              <a:cs typeface="Times New Roman" panose="02020603050405020304" pitchFamily="18" charset="0"/>
            </a:endParaRPr>
          </a:p>
        </p:txBody>
      </p:sp>
      <p:sp>
        <p:nvSpPr>
          <p:cNvPr id="51208" name="TextBox 7"/>
          <p:cNvSpPr txBox="1">
            <a:spLocks noChangeArrowheads="1"/>
          </p:cNvSpPr>
          <p:nvPr/>
        </p:nvSpPr>
        <p:spPr bwMode="auto">
          <a:xfrm>
            <a:off x="5851525" y="5346700"/>
            <a:ext cx="2376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Front and back drawer test</a:t>
            </a:r>
            <a:endParaRPr lang="en-US"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1602308"/>
      </p:ext>
    </p:extLst>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2227" name="Content Placeholder 1"/>
          <p:cNvSpPr>
            <a:spLocks noGrp="1"/>
          </p:cNvSpPr>
          <p:nvPr>
            <p:ph idx="1"/>
          </p:nvPr>
        </p:nvSpPr>
        <p:spPr>
          <a:xfrm>
            <a:off x="900113" y="657225"/>
            <a:ext cx="8243887" cy="5699125"/>
          </a:xfrm>
        </p:spPr>
        <p:txBody>
          <a:bodyPr/>
          <a:lstStyle/>
          <a:p>
            <a:pPr algn="l" rtl="0"/>
            <a:r>
              <a:rPr lang="sr-Cyrl-RS" altLang="sr-Latn-RS" sz="2000" smtClean="0">
                <a:latin typeface="Times New Roman" panose="02020603050405020304" pitchFamily="18" charset="0"/>
                <a:cs typeface="Times New Roman" panose="02020603050405020304" pitchFamily="18" charset="0"/>
              </a:rPr>
              <a:t>Physical findings:</a:t>
            </a:r>
          </a:p>
        </p:txBody>
      </p:sp>
      <p:sp>
        <p:nvSpPr>
          <p:cNvPr id="5222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D8655E88-19B4-4FDB-BE1F-AC276DB7C623}" type="slidenum">
              <a:rPr lang="en-US" altLang="en-US">
                <a:solidFill>
                  <a:srgbClr val="898989"/>
                </a:solidFill>
              </a:rPr>
              <a:pPr rtl="0"/>
              <a:t>49</a:t>
            </a:fld>
            <a:endParaRPr lang="en-US" altLang="en-US" dirty="0">
              <a:solidFill>
                <a:srgbClr val="898989"/>
              </a:solidFill>
            </a:endParaRPr>
          </a:p>
        </p:txBody>
      </p:sp>
      <p:pic>
        <p:nvPicPr>
          <p:cNvPr id="52229" name="Picture 5" descr="Lachman"/>
          <p:cNvPicPr>
            <a:picLocks noChangeAspect="1" noChangeArrowheads="1"/>
          </p:cNvPicPr>
          <p:nvPr/>
        </p:nvPicPr>
        <p:blipFill>
          <a:blip r:embed="rId2">
            <a:extLst>
              <a:ext uri="{28A0092B-C50C-407E-A947-70E740481C1C}">
                <a14:useLocalDpi xmlns:a14="http://schemas.microsoft.com/office/drawing/2010/main" val="0"/>
              </a:ext>
            </a:extLst>
          </a:blip>
          <a:srcRect r="9891"/>
          <a:stretch>
            <a:fillRect/>
          </a:stretch>
        </p:blipFill>
        <p:spPr bwMode="auto">
          <a:xfrm>
            <a:off x="971550" y="1412875"/>
            <a:ext cx="3811588"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5" descr="pivot shif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7113" y="1412875"/>
            <a:ext cx="4306887"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TextBox 1"/>
          <p:cNvSpPr txBox="1">
            <a:spLocks noChangeArrowheads="1"/>
          </p:cNvSpPr>
          <p:nvPr/>
        </p:nvSpPr>
        <p:spPr bwMode="auto">
          <a:xfrm>
            <a:off x="2228850" y="4881563"/>
            <a:ext cx="12969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Latn-RS" altLang="en-US" sz="1400" dirty="0" smtClean="0">
                <a:latin typeface="Times New Roman" panose="02020603050405020304" pitchFamily="18" charset="0"/>
                <a:cs typeface="Times New Roman" panose="02020603050405020304" pitchFamily="18" charset="0"/>
              </a:rPr>
              <a:t>Lachman</a:t>
            </a:r>
            <a:r>
              <a:rPr lang="en-GB" altLang="en-US" sz="1400" dirty="0" smtClean="0">
                <a:latin typeface="Times New Roman" panose="02020603050405020304" pitchFamily="18" charset="0"/>
                <a:cs typeface="Times New Roman" panose="02020603050405020304" pitchFamily="18" charset="0"/>
              </a:rPr>
              <a:t> </a:t>
            </a:r>
            <a:r>
              <a:rPr lang="sr-Cyrl-RS" altLang="en-US" sz="1400" dirty="0" smtClean="0">
                <a:latin typeface="Times New Roman" panose="02020603050405020304" pitchFamily="18" charset="0"/>
                <a:cs typeface="Times New Roman" panose="02020603050405020304" pitchFamily="18" charset="0"/>
              </a:rPr>
              <a:t>test</a:t>
            </a:r>
            <a:endParaRPr lang="en-US" altLang="en-US" sz="1400" dirty="0">
              <a:latin typeface="Times New Roman" panose="02020603050405020304" pitchFamily="18" charset="0"/>
              <a:cs typeface="Times New Roman" panose="02020603050405020304" pitchFamily="18" charset="0"/>
            </a:endParaRPr>
          </a:p>
        </p:txBody>
      </p:sp>
      <p:sp>
        <p:nvSpPr>
          <p:cNvPr id="52232" name="TextBox 7"/>
          <p:cNvSpPr txBox="1">
            <a:spLocks noChangeArrowheads="1"/>
          </p:cNvSpPr>
          <p:nvPr/>
        </p:nvSpPr>
        <p:spPr bwMode="auto">
          <a:xfrm>
            <a:off x="6342063" y="4881563"/>
            <a:ext cx="12969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Latn-RS" altLang="en-US" sz="1400" dirty="0">
                <a:latin typeface="Times New Roman" panose="02020603050405020304" pitchFamily="18" charset="0"/>
                <a:cs typeface="Times New Roman" panose="02020603050405020304" pitchFamily="18" charset="0"/>
              </a:rPr>
              <a:t>Pivot </a:t>
            </a:r>
            <a:r>
              <a:rPr lang="sr-Latn-RS" altLang="en-US" sz="1400" dirty="0" smtClean="0">
                <a:latin typeface="Times New Roman" panose="02020603050405020304" pitchFamily="18" charset="0"/>
                <a:cs typeface="Times New Roman" panose="02020603050405020304" pitchFamily="18" charset="0"/>
              </a:rPr>
              <a:t>shift</a:t>
            </a:r>
            <a:r>
              <a:rPr lang="en-GB" altLang="en-US" sz="1400" dirty="0" smtClean="0">
                <a:latin typeface="Times New Roman" panose="02020603050405020304" pitchFamily="18" charset="0"/>
                <a:cs typeface="Times New Roman" panose="02020603050405020304" pitchFamily="18" charset="0"/>
              </a:rPr>
              <a:t> </a:t>
            </a:r>
            <a:r>
              <a:rPr lang="sr-Cyrl-RS" altLang="en-US" sz="1400" dirty="0" smtClean="0">
                <a:latin typeface="Times New Roman" panose="02020603050405020304" pitchFamily="18" charset="0"/>
                <a:cs typeface="Times New Roman" panose="02020603050405020304" pitchFamily="18" charset="0"/>
              </a:rPr>
              <a:t>test</a:t>
            </a:r>
            <a:endParaRPr lang="en-US"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7648300"/>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p:cNvSpPr>
          <p:nvPr>
            <p:ph type="title"/>
          </p:nvPr>
        </p:nvSpPr>
        <p:spPr>
          <a:xfrm>
            <a:off x="0" y="1588"/>
            <a:ext cx="9144000" cy="655637"/>
          </a:xfrm>
        </p:spPr>
        <p:txBody>
          <a:bodyPr/>
          <a:lstStyle/>
          <a:p>
            <a:pPr rtl="0"/>
            <a:r>
              <a:rPr lang="ru-RU" altLang="sr-Latn-RS" sz="3000" dirty="0" smtClean="0">
                <a:latin typeface="Times New Roman" panose="02020603050405020304" pitchFamily="18" charset="0"/>
                <a:cs typeface="Times New Roman" panose="02020603050405020304" pitchFamily="18" charset="0"/>
              </a:rPr>
              <a:t>Hip luxations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171"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Pronounced pain</a:t>
            </a:r>
          </a:p>
          <a:p>
            <a:pPr lvl="1" algn="l" rtl="0"/>
            <a:r>
              <a:rPr lang="sr-Cyrl-RS" altLang="sr-Latn-RS" sz="1700" dirty="0" smtClean="0">
                <a:latin typeface="Times New Roman" panose="02020603050405020304" pitchFamily="18" charset="0"/>
                <a:cs typeface="Times New Roman" panose="02020603050405020304" pitchFamily="18" charset="0"/>
              </a:rPr>
              <a:t>Deformity (depends on the type of dislocation):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Posterior dislocation – Hip in flexion, adduction and internal rotation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Anterior dislocation – Hip in external rotation, abduction and slight flexion</a:t>
            </a:r>
          </a:p>
          <a:p>
            <a:pPr lvl="1" algn="l" rtl="0"/>
            <a:r>
              <a:rPr lang="sr-Cyrl-RS" altLang="sr-Latn-RS" sz="1700" dirty="0" smtClean="0">
                <a:latin typeface="Times New Roman" panose="02020603050405020304" pitchFamily="18" charset="0"/>
                <a:cs typeface="Times New Roman" panose="02020603050405020304" pitchFamily="18" charset="0"/>
              </a:rPr>
              <a:t>Movement </a:t>
            </a:r>
            <a:r>
              <a:rPr lang="sr-Cyrl-RS" altLang="sr-Latn-RS" sz="1700" dirty="0" smtClean="0">
                <a:latin typeface="Times New Roman" panose="02020603050405020304" pitchFamily="18" charset="0"/>
                <a:cs typeface="Times New Roman" panose="02020603050405020304" pitchFamily="18" charset="0"/>
              </a:rPr>
              <a:t>painful and limited</a:t>
            </a: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Detailed history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AP </a:t>
            </a:r>
            <a:r>
              <a:rPr lang="sr-Cyrl-RS" altLang="sr-Latn-RS" sz="1700" dirty="0" smtClean="0">
                <a:latin typeface="Times New Roman" panose="02020603050405020304" pitchFamily="18" charset="0"/>
                <a:cs typeface="Times New Roman" panose="02020603050405020304" pitchFamily="18" charset="0"/>
              </a:rPr>
              <a:t>graphy, oblique images (injuries of the acetabulum, femoral head...)</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Latn-RS" altLang="sr-Latn-RS" sz="1700" dirty="0" smtClean="0">
                <a:latin typeface="Times New Roman" panose="02020603050405020304" pitchFamily="18" charset="0"/>
                <a:cs typeface="Times New Roman" panose="02020603050405020304" pitchFamily="18" charset="0"/>
              </a:rPr>
              <a:t>MDCT</a:t>
            </a:r>
          </a:p>
          <a:p>
            <a:pPr lvl="1" algn="l" rtl="0"/>
            <a:r>
              <a:rPr lang="sr-Latn-RS" altLang="sr-Latn-RS" sz="1700" dirty="0" smtClean="0">
                <a:latin typeface="Times New Roman" panose="02020603050405020304" pitchFamily="18" charset="0"/>
                <a:cs typeface="Times New Roman" panose="02020603050405020304" pitchFamily="18" charset="0"/>
              </a:rPr>
              <a:t>MRI</a:t>
            </a:r>
            <a:endParaRPr lang="sr-Cyrl-RS" altLang="sr-Latn-RS" sz="17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717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D6E5891-38CB-44B4-B640-41DC9E75FBF3}" type="slidenum">
              <a:rPr lang="en-US" altLang="en-US">
                <a:solidFill>
                  <a:srgbClr val="898989"/>
                </a:solidFill>
              </a:rPr>
              <a:pPr algn="l" rtl="0"/>
              <a:t>5</a:t>
            </a:fld>
            <a:endParaRPr lang="en-US" altLang="en-US">
              <a:solidFill>
                <a:srgbClr val="898989"/>
              </a:solidFill>
            </a:endParaRPr>
          </a:p>
        </p:txBody>
      </p:sp>
      <p:pic>
        <p:nvPicPr>
          <p:cNvPr id="71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025" y="2565400"/>
            <a:ext cx="46799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3251" name="Content Placeholder 1"/>
          <p:cNvSpPr>
            <a:spLocks noGrp="1"/>
          </p:cNvSpPr>
          <p:nvPr>
            <p:ph idx="1"/>
          </p:nvPr>
        </p:nvSpPr>
        <p:spPr>
          <a:xfrm>
            <a:off x="900113" y="657225"/>
            <a:ext cx="8243887" cy="5699125"/>
          </a:xfrm>
        </p:spPr>
        <p:txBody>
          <a:bodyPr/>
          <a:lstStyle/>
          <a:p>
            <a:pPr algn="l" rtl="0"/>
            <a:r>
              <a:rPr lang="sr-Cyrl-RS" altLang="sr-Latn-RS" sz="2000" i="1" smtClean="0">
                <a:latin typeface="Times New Roman" panose="02020603050405020304" pitchFamily="18" charset="0"/>
                <a:cs typeface="Times New Roman" panose="02020603050405020304" pitchFamily="18" charset="0"/>
              </a:rPr>
              <a:t>Meniscus injuries:</a:t>
            </a:r>
          </a:p>
          <a:p>
            <a:pPr lvl="1" algn="l" rtl="0"/>
            <a:r>
              <a:rPr lang="ru-RU" altLang="sr-Latn-RS" sz="1700" smtClean="0">
                <a:latin typeface="Times New Roman" panose="02020603050405020304" pitchFamily="18" charset="0"/>
                <a:cs typeface="Times New Roman" panose="02020603050405020304" pitchFamily="18" charset="0"/>
              </a:rPr>
              <a:t>Crescent formations with a specific role and biomechanics in the knee joint</a:t>
            </a:r>
          </a:p>
          <a:p>
            <a:pPr lvl="1" algn="l" rtl="0"/>
            <a:r>
              <a:rPr lang="ru-RU" altLang="sr-Latn-RS" sz="1700" smtClean="0">
                <a:latin typeface="Times New Roman" panose="02020603050405020304" pitchFamily="18" charset="0"/>
                <a:cs typeface="Times New Roman" panose="02020603050405020304" pitchFamily="18" charset="0"/>
              </a:rPr>
              <a:t>If there is no entrapment (blockage of the knee), treatment can be based on rest, cooling and physical therapy from the beginning</a:t>
            </a:r>
          </a:p>
          <a:p>
            <a:pPr lvl="1" algn="l" rtl="0"/>
            <a:r>
              <a:rPr lang="ru-RU" altLang="sr-Latn-RS" sz="1700" smtClean="0">
                <a:latin typeface="Times New Roman" panose="02020603050405020304" pitchFamily="18" charset="0"/>
                <a:cs typeface="Times New Roman" panose="02020603050405020304" pitchFamily="18" charset="0"/>
              </a:rPr>
              <a:t>If there is a blockage of the knee, surgery is necessary:</a:t>
            </a:r>
          </a:p>
          <a:p>
            <a:pPr lvl="2" algn="l" rtl="0">
              <a:buFont typeface="Wingdings" panose="05000000000000000000" pitchFamily="2" charset="2"/>
              <a:buChar char="Ø"/>
            </a:pPr>
            <a:r>
              <a:rPr lang="ru-RU" altLang="sr-Latn-RS" sz="1600" smtClean="0">
                <a:latin typeface="Times New Roman" panose="02020603050405020304" pitchFamily="18" charset="0"/>
                <a:cs typeface="Times New Roman" panose="02020603050405020304" pitchFamily="18" charset="0"/>
              </a:rPr>
              <a:t>Meniscectomy (total or partial)</a:t>
            </a:r>
          </a:p>
          <a:p>
            <a:pPr lvl="2" algn="l" rtl="0">
              <a:buFont typeface="Wingdings" panose="05000000000000000000" pitchFamily="2" charset="2"/>
              <a:buChar char="Ø"/>
            </a:pPr>
            <a:r>
              <a:rPr lang="ru-RU" altLang="sr-Latn-RS" sz="1600" smtClean="0">
                <a:latin typeface="Times New Roman" panose="02020603050405020304" pitchFamily="18" charset="0"/>
                <a:cs typeface="Times New Roman" panose="02020603050405020304" pitchFamily="18" charset="0"/>
              </a:rPr>
              <a:t>Reparation</a:t>
            </a:r>
          </a:p>
          <a:p>
            <a:pPr algn="l" rtl="0"/>
            <a:endParaRPr lang="sr-Cyrl-RS" altLang="sr-Latn-RS" sz="2000" smtClean="0">
              <a:latin typeface="Times New Roman" panose="02020603050405020304" pitchFamily="18" charset="0"/>
              <a:cs typeface="Times New Roman" panose="02020603050405020304" pitchFamily="18" charset="0"/>
            </a:endParaRPr>
          </a:p>
        </p:txBody>
      </p:sp>
      <p:sp>
        <p:nvSpPr>
          <p:cNvPr id="5325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B6D7E7F-25C3-4972-B048-8288D701E37F}" type="slidenum">
              <a:rPr lang="en-US" altLang="en-US">
                <a:solidFill>
                  <a:srgbClr val="898989"/>
                </a:solidFill>
              </a:rPr>
              <a:pPr rtl="0"/>
              <a:t>50</a:t>
            </a:fld>
            <a:endParaRPr lang="en-US" altLang="en-US" dirty="0">
              <a:solidFill>
                <a:srgbClr val="898989"/>
              </a:solidFill>
            </a:endParaRPr>
          </a:p>
        </p:txBody>
      </p:sp>
      <p:pic>
        <p:nvPicPr>
          <p:cNvPr id="53253" name="Picture 3" descr="Meniscus Tears: Symptoms and Treatment Options | Dr Dutton"/>
          <p:cNvPicPr>
            <a:picLocks noGrp="1" noChangeAspect="1" noChangeArrowheads="1"/>
          </p:cNvPicPr>
          <p:nvPr/>
        </p:nvPicPr>
        <p:blipFill>
          <a:blip r:embed="rId2">
            <a:extLst>
              <a:ext uri="{28A0092B-C50C-407E-A947-70E740481C1C}">
                <a14:useLocalDpi xmlns:a14="http://schemas.microsoft.com/office/drawing/2010/main" val="0"/>
              </a:ext>
            </a:extLst>
          </a:blip>
          <a:srcRect l="13170" t="13406" r="12352" b="4094"/>
          <a:stretch>
            <a:fillRect/>
          </a:stretch>
        </p:blipFill>
        <p:spPr bwMode="auto">
          <a:xfrm>
            <a:off x="1527969" y="2996952"/>
            <a:ext cx="6088062"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6287843"/>
      </p:ext>
    </p:extLst>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4275" name="Content Placeholder 1"/>
          <p:cNvSpPr>
            <a:spLocks noGrp="1"/>
          </p:cNvSpPr>
          <p:nvPr>
            <p:ph idx="1"/>
          </p:nvPr>
        </p:nvSpPr>
        <p:spPr>
          <a:xfrm>
            <a:off x="900113" y="657225"/>
            <a:ext cx="8243887" cy="5699125"/>
          </a:xfrm>
        </p:spPr>
        <p:txBody>
          <a:bodyPr/>
          <a:lstStyle/>
          <a:p>
            <a:pPr lvl="1" algn="l" rtl="0"/>
            <a:r>
              <a:rPr lang="sr-Cyrl-RS" altLang="sr-Latn-RS" sz="1700" dirty="0" smtClean="0">
                <a:latin typeface="Times New Roman" panose="02020603050405020304" pitchFamily="18" charset="0"/>
                <a:cs typeface="Times New Roman" panose="02020603050405020304" pitchFamily="18" charset="0"/>
              </a:rPr>
              <a:t>Mechanism of injury:</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Younger</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Twist, pivot on landing leg</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Elderly: Minor trauma</a:t>
            </a:r>
          </a:p>
          <a:p>
            <a:pPr lvl="1" algn="l" rtl="0"/>
            <a:r>
              <a:rPr lang="en-GB" altLang="sr-Latn-RS" sz="1700" dirty="0" smtClean="0">
                <a:latin typeface="Times New Roman" panose="02020603050405020304" pitchFamily="18" charset="0"/>
                <a:cs typeface="Times New Roman" panose="02020603050405020304" pitchFamily="18" charset="0"/>
              </a:rPr>
              <a:t>Clinical presentation</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Pain</a:t>
            </a:r>
            <a:r>
              <a:rPr lang="sr-Cyrl-RS" altLang="sr-Latn-RS" sz="1600" dirty="0" smtClean="0">
                <a:latin typeface="Times New Roman" panose="02020603050405020304" pitchFamily="18" charset="0"/>
                <a:cs typeface="Times New Roman" panose="02020603050405020304" pitchFamily="18" charset="0"/>
              </a:rPr>
              <a:t>,</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Joint effusion</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t>
            </a:r>
            <a:r>
              <a:rPr lang="sr-Latn-RS" altLang="sr-Latn-RS" sz="1600" dirty="0" smtClean="0">
                <a:latin typeface="Times New Roman" panose="02020603050405020304" pitchFamily="18" charset="0"/>
                <a:cs typeface="Times New Roman" panose="02020603050405020304" pitchFamily="18" charset="0"/>
              </a:rPr>
              <a:t>Gi</a:t>
            </a:r>
            <a:r>
              <a:rPr lang="en-US" altLang="sr-Latn-RS" sz="1600" dirty="0" smtClean="0">
                <a:latin typeface="Times New Roman" panose="02020603050405020304" pitchFamily="18" charset="0"/>
                <a:cs typeface="Times New Roman" panose="02020603050405020304" pitchFamily="18" charset="0"/>
              </a:rPr>
              <a:t>wing away"</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a:t>
            </a:r>
            <a:r>
              <a:rPr lang="sr-Latn-RS" altLang="sr-Latn-RS" sz="1600" dirty="0" smtClean="0">
                <a:latin typeface="Times New Roman" panose="02020603050405020304" pitchFamily="18" charset="0"/>
                <a:cs typeface="Times New Roman" panose="02020603050405020304" pitchFamily="18" charset="0"/>
              </a:rPr>
              <a:t>L</a:t>
            </a:r>
            <a:r>
              <a:rPr lang="en-US" altLang="sr-Latn-RS" sz="1600" dirty="0" err="1" smtClean="0">
                <a:latin typeface="Times New Roman" panose="02020603050405020304" pitchFamily="18" charset="0"/>
                <a:cs typeface="Times New Roman" panose="02020603050405020304" pitchFamily="18" charset="0"/>
              </a:rPr>
              <a:t>ocking</a:t>
            </a:r>
            <a:r>
              <a:rPr lang="en-US" altLang="sr-Latn-RS" sz="1600"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Diagnosis: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Clinical tests (</a:t>
            </a:r>
            <a:r>
              <a:rPr lang="en-US" altLang="sr-Latn-RS" sz="1600" dirty="0" smtClean="0">
                <a:latin typeface="Times New Roman" panose="02020603050405020304" pitchFamily="18" charset="0"/>
                <a:cs typeface="Times New Roman" panose="02020603050405020304" pitchFamily="18" charset="0"/>
              </a:rPr>
              <a:t>McMurray, </a:t>
            </a:r>
            <a:r>
              <a:rPr lang="en-US" altLang="sr-Latn-RS" sz="1600" dirty="0" err="1" smtClean="0">
                <a:latin typeface="Times New Roman" panose="02020603050405020304" pitchFamily="18" charset="0"/>
                <a:cs typeface="Times New Roman" panose="02020603050405020304" pitchFamily="18" charset="0"/>
              </a:rPr>
              <a:t>Apley</a:t>
            </a:r>
            <a:r>
              <a:rPr lang="en-US" altLang="sr-Latn-RS" sz="1600" dirty="0" smtClean="0">
                <a:latin typeface="Times New Roman" panose="02020603050405020304" pitchFamily="18" charset="0"/>
                <a:cs typeface="Times New Roman" panose="02020603050405020304" pitchFamily="18" charset="0"/>
              </a:rPr>
              <a:t>...)</a:t>
            </a: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X-ray</a:t>
            </a: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ECHO</a:t>
            </a:r>
          </a:p>
          <a:p>
            <a:pPr lvl="2" algn="l" rtl="0">
              <a:buFont typeface="Wingdings" panose="05000000000000000000" pitchFamily="2" charset="2"/>
              <a:buChar char="Ø"/>
            </a:pPr>
            <a:r>
              <a:rPr lang="en-US" altLang="sr-Latn-RS" sz="1600" dirty="0" err="1" smtClean="0">
                <a:latin typeface="Times New Roman" panose="02020603050405020304" pitchFamily="18" charset="0"/>
                <a:cs typeface="Times New Roman" panose="02020603050405020304" pitchFamily="18" charset="0"/>
              </a:rPr>
              <a:t>MDCT</a:t>
            </a:r>
            <a:endParaRPr lang="en-U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MRI</a:t>
            </a:r>
            <a:r>
              <a:rPr lang="sr-Cyrl-RS" altLang="sr-Latn-RS" sz="1600" dirty="0" smtClean="0">
                <a:latin typeface="Times New Roman" panose="02020603050405020304" pitchFamily="18" charset="0"/>
                <a:cs typeface="Times New Roman" panose="02020603050405020304" pitchFamily="18" charset="0"/>
              </a:rPr>
              <a:t>(method of choice for meniscus lesions, ligaments, chondral lesions)</a:t>
            </a:r>
            <a:endParaRPr lang="en-US" altLang="sr-Latn-RS" sz="16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Arthroscopic surgery (partial or total meniscectomy, repair)</a:t>
            </a:r>
          </a:p>
          <a:p>
            <a:pPr algn="l" rtl="0"/>
            <a:endParaRPr lang="sr-Cyrl-RS" altLang="sr-Latn-RS" sz="2000" dirty="0" smtClean="0">
              <a:latin typeface="Times New Roman" panose="02020603050405020304" pitchFamily="18" charset="0"/>
              <a:cs typeface="Times New Roman" panose="02020603050405020304" pitchFamily="18" charset="0"/>
            </a:endParaRPr>
          </a:p>
          <a:p>
            <a:pPr algn="l" rtl="0"/>
            <a:endParaRPr lang="sr-Cyrl-RS" altLang="sr-Latn-RS" sz="2000" dirty="0" smtClean="0">
              <a:latin typeface="Times New Roman" panose="02020603050405020304" pitchFamily="18" charset="0"/>
              <a:cs typeface="Times New Roman" panose="02020603050405020304" pitchFamily="18" charset="0"/>
            </a:endParaRPr>
          </a:p>
        </p:txBody>
      </p:sp>
      <p:sp>
        <p:nvSpPr>
          <p:cNvPr id="5427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A4FFDF4-A42C-4987-946D-EBAD3616E098}" type="slidenum">
              <a:rPr lang="en-US" altLang="en-US">
                <a:solidFill>
                  <a:srgbClr val="898989"/>
                </a:solidFill>
              </a:rPr>
              <a:pPr rtl="0"/>
              <a:t>51</a:t>
            </a:fld>
            <a:endParaRPr lang="en-US" altLang="en-US" dirty="0">
              <a:solidFill>
                <a:srgbClr val="898989"/>
              </a:solidFill>
            </a:endParaRPr>
          </a:p>
        </p:txBody>
      </p:sp>
      <p:pic>
        <p:nvPicPr>
          <p:cNvPr id="54277" name="Picture 1"/>
          <p:cNvPicPr>
            <a:picLocks noChangeAspect="1" noChangeArrowheads="1"/>
          </p:cNvPicPr>
          <p:nvPr/>
        </p:nvPicPr>
        <p:blipFill>
          <a:blip r:embed="rId2">
            <a:extLst>
              <a:ext uri="{28A0092B-C50C-407E-A947-70E740481C1C}">
                <a14:useLocalDpi xmlns:a14="http://schemas.microsoft.com/office/drawing/2010/main" val="0"/>
              </a:ext>
            </a:extLst>
          </a:blip>
          <a:srcRect l="6982" t="6989" r="5042" b="1503"/>
          <a:stretch>
            <a:fillRect/>
          </a:stretch>
        </p:blipFill>
        <p:spPr bwMode="auto">
          <a:xfrm>
            <a:off x="5364163" y="1052513"/>
            <a:ext cx="3600450"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4905356"/>
      </p:ext>
    </p:extLst>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5299"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72EE5413-350C-45AA-A1B0-9F25A8649553}" type="slidenum">
              <a:rPr lang="en-US" altLang="en-US">
                <a:solidFill>
                  <a:srgbClr val="898989"/>
                </a:solidFill>
              </a:rPr>
              <a:pPr rtl="0"/>
              <a:t>52</a:t>
            </a:fld>
            <a:endParaRPr lang="en-US" altLang="en-US" dirty="0">
              <a:solidFill>
                <a:srgbClr val="898989"/>
              </a:solidFill>
            </a:endParaRPr>
          </a:p>
        </p:txBody>
      </p:sp>
      <p:pic>
        <p:nvPicPr>
          <p:cNvPr id="55300" name="Picture 2" descr="Knee arthroscopy procedure explained, recovery time &amp; complication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1413" y="996950"/>
            <a:ext cx="6861175" cy="4864100"/>
          </a:xfrm>
          <a:noFill/>
        </p:spPr>
      </p:pic>
      <p:sp>
        <p:nvSpPr>
          <p:cNvPr id="55301" name="TextBox 1"/>
          <p:cNvSpPr txBox="1">
            <a:spLocks noChangeArrowheads="1"/>
          </p:cNvSpPr>
          <p:nvPr/>
        </p:nvSpPr>
        <p:spPr bwMode="auto">
          <a:xfrm>
            <a:off x="2843213" y="6021388"/>
            <a:ext cx="3457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Arthroscopic surgery</a:t>
            </a:r>
            <a:endParaRPr lang="en-US"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479466"/>
      </p:ext>
    </p:extLst>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6323" name="Content Placeholder 1"/>
          <p:cNvSpPr>
            <a:spLocks noGrp="1"/>
          </p:cNvSpPr>
          <p:nvPr>
            <p:ph idx="1"/>
          </p:nvPr>
        </p:nvSpPr>
        <p:spPr>
          <a:xfrm>
            <a:off x="900113" y="657225"/>
            <a:ext cx="8243887" cy="5699125"/>
          </a:xfrm>
        </p:spPr>
        <p:txBody>
          <a:bodyPr/>
          <a:lstStyle/>
          <a:p>
            <a:pPr algn="l" rtl="0"/>
            <a:r>
              <a:rPr lang="sr-Cyrl-RS" altLang="sr-Latn-RS" sz="2000" i="1" dirty="0" smtClean="0">
                <a:latin typeface="Times New Roman" panose="02020603050405020304" pitchFamily="18" charset="0"/>
                <a:cs typeface="Times New Roman" panose="02020603050405020304" pitchFamily="18" charset="0"/>
              </a:rPr>
              <a:t>Anterior cruciate ligament injuries (</a:t>
            </a:r>
            <a:r>
              <a:rPr lang="sr-Latn-RS" altLang="sr-Latn-RS" sz="2000" i="1" dirty="0" smtClean="0">
                <a:latin typeface="Times New Roman" panose="02020603050405020304" pitchFamily="18" charset="0"/>
                <a:cs typeface="Times New Roman" panose="02020603050405020304" pitchFamily="18" charset="0"/>
              </a:rPr>
              <a:t>lig. cruciatum ant. - LCA</a:t>
            </a:r>
            <a:r>
              <a:rPr lang="sr-Cyrl-RS" altLang="sr-Latn-RS" sz="2000" i="1" dirty="0" smtClean="0">
                <a:latin typeface="Times New Roman" panose="02020603050405020304" pitchFamily="18" charset="0"/>
                <a:cs typeface="Times New Roman" panose="02020603050405020304" pitchFamily="18" charset="0"/>
              </a:rPr>
              <a:t>)</a:t>
            </a:r>
            <a:r>
              <a:rPr lang="sr-Latn-RS" altLang="sr-Latn-RS" sz="2000" i="1" dirty="0" smtClean="0">
                <a:latin typeface="Times New Roman" panose="02020603050405020304" pitchFamily="18" charset="0"/>
                <a:cs typeface="Times New Roman" panose="02020603050405020304" pitchFamily="18" charset="0"/>
              </a:rPr>
              <a:t>:</a:t>
            </a:r>
          </a:p>
          <a:p>
            <a:pPr lvl="1" algn="l" rtl="0"/>
            <a:r>
              <a:rPr lang="ru-RU" altLang="sr-Latn-RS" sz="1700" dirty="0" smtClean="0">
                <a:latin typeface="Times New Roman" panose="02020603050405020304" pitchFamily="18" charset="0"/>
                <a:cs typeface="Times New Roman" panose="02020603050405020304" pitchFamily="18" charset="0"/>
              </a:rPr>
              <a:t>There are three basic mechanisms of LCA injury:</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Injury as part of LCM tear, when it stretches over the femoral condyle</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Forced flexion with internal rotation of the tibia (sudden landing on an internally rotated shin), when isolated LCA rupture most often occurs</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Calf hyperextension</a:t>
            </a:r>
          </a:p>
          <a:p>
            <a:pPr lvl="1" algn="l" rtl="0"/>
            <a:r>
              <a:rPr lang="ru-RU" altLang="sr-Latn-RS" sz="1700" dirty="0" smtClean="0">
                <a:latin typeface="Times New Roman" panose="02020603050405020304" pitchFamily="18" charset="0"/>
                <a:cs typeface="Times New Roman" panose="02020603050405020304" pitchFamily="18" charset="0"/>
              </a:rPr>
              <a:t>Associated injuries:</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50% are associated with meniscus injuries</a:t>
            </a: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Bleeding and effusion</a:t>
            </a:r>
          </a:p>
          <a:p>
            <a:pPr lvl="1" algn="l" rtl="0"/>
            <a:r>
              <a:rPr lang="en-GB" altLang="sr-Latn-RS" sz="1700" dirty="0" smtClean="0">
                <a:latin typeface="Times New Roman" panose="02020603050405020304" pitchFamily="18" charset="0"/>
                <a:cs typeface="Times New Roman" panose="02020603050405020304" pitchFamily="18" charset="0"/>
              </a:rPr>
              <a:t>Clinical presentation</a:t>
            </a:r>
            <a:r>
              <a:rPr lang="ru-RU" altLang="sr-Latn-RS" sz="1700" dirty="0" smtClean="0">
                <a:latin typeface="Times New Roman" panose="02020603050405020304" pitchFamily="18" charset="0"/>
                <a:cs typeface="Times New Roman" panose="02020603050405020304" pitchFamily="18" charset="0"/>
              </a:rPr>
              <a:t>:</a:t>
            </a:r>
            <a:endParaRPr lang="ru-RU"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The patient states that he heard something crack</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t>
            </a:r>
            <a:r>
              <a:rPr lang="ru-RU" altLang="sr-Latn-RS" sz="1600" dirty="0" smtClean="0">
                <a:latin typeface="Times New Roman" panose="02020603050405020304" pitchFamily="18" charset="0"/>
                <a:cs typeface="Times New Roman" panose="02020603050405020304" pitchFamily="18" charset="0"/>
              </a:rPr>
              <a:t>ain</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I</a:t>
            </a:r>
            <a:r>
              <a:rPr lang="ru-RU" altLang="sr-Latn-RS" sz="1600" dirty="0" smtClean="0">
                <a:latin typeface="Times New Roman" panose="02020603050405020304" pitchFamily="18" charset="0"/>
                <a:cs typeface="Times New Roman" panose="02020603050405020304" pitchFamily="18" charset="0"/>
              </a:rPr>
              <a:t>nstability</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Effusion</a:t>
            </a:r>
            <a:endParaRPr lang="ru-RU"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ru-RU" altLang="sr-Latn-RS" sz="1600" dirty="0" smtClean="0">
                <a:latin typeface="Times New Roman" panose="02020603050405020304" pitchFamily="18" charset="0"/>
                <a:cs typeface="Times New Roman" panose="02020603050405020304" pitchFamily="18" charset="0"/>
              </a:rPr>
              <a:t>Limited mobility</a:t>
            </a: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5632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9BA6E4B1-9519-4810-9B9D-1ED0FA108142}" type="slidenum">
              <a:rPr lang="en-US" altLang="en-US">
                <a:solidFill>
                  <a:srgbClr val="898989"/>
                </a:solidFill>
              </a:rPr>
              <a:pPr rtl="0"/>
              <a:t>53</a:t>
            </a:fld>
            <a:endParaRPr lang="en-US" altLang="en-US" dirty="0">
              <a:solidFill>
                <a:srgbClr val="898989"/>
              </a:solidFill>
            </a:endParaRPr>
          </a:p>
        </p:txBody>
      </p:sp>
    </p:spTree>
    <p:extLst>
      <p:ext uri="{BB962C8B-B14F-4D97-AF65-F5344CB8AC3E}">
        <p14:creationId xmlns:p14="http://schemas.microsoft.com/office/powerpoint/2010/main" val="2199022186"/>
      </p:ext>
    </p:extLst>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7347" name="Content Placeholder 1"/>
          <p:cNvSpPr>
            <a:spLocks noGrp="1"/>
          </p:cNvSpPr>
          <p:nvPr>
            <p:ph idx="1"/>
          </p:nvPr>
        </p:nvSpPr>
        <p:spPr>
          <a:xfrm>
            <a:off x="900113" y="657225"/>
            <a:ext cx="8243887" cy="5699125"/>
          </a:xfrm>
        </p:spPr>
        <p:txBody>
          <a:bodyPr/>
          <a:lstStyle/>
          <a:p>
            <a:pPr lvl="1" algn="l" rtl="0"/>
            <a:r>
              <a:rPr lang="sr-Cyrl-RS" altLang="sr-Latn-RS" sz="1700" smtClean="0">
                <a:latin typeface="Times New Roman" panose="02020603050405020304" pitchFamily="18" charset="0"/>
                <a:cs typeface="Times New Roman" panose="02020603050405020304" pitchFamily="18" charset="0"/>
              </a:rPr>
              <a:t>Mechanism of injury:</a:t>
            </a:r>
          </a:p>
        </p:txBody>
      </p:sp>
      <p:sp>
        <p:nvSpPr>
          <p:cNvPr id="5734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11F340DC-7614-4706-8267-91645CC3821F}" type="slidenum">
              <a:rPr lang="en-US" altLang="en-US">
                <a:solidFill>
                  <a:srgbClr val="898989"/>
                </a:solidFill>
              </a:rPr>
              <a:pPr rtl="0"/>
              <a:t>54</a:t>
            </a:fld>
            <a:endParaRPr lang="en-US" altLang="en-US" dirty="0">
              <a:solidFill>
                <a:srgbClr val="898989"/>
              </a:solidFill>
            </a:endParaRPr>
          </a:p>
        </p:txBody>
      </p:sp>
      <p:pic>
        <p:nvPicPr>
          <p:cNvPr id="57349" name="Picture 2" descr="Multiplanar loading mechanism of a noncontact anterior cruciate ..."/>
          <p:cNvPicPr>
            <a:picLocks noChangeAspect="1" noChangeArrowheads="1"/>
          </p:cNvPicPr>
          <p:nvPr/>
        </p:nvPicPr>
        <p:blipFill>
          <a:blip r:embed="rId2">
            <a:extLst>
              <a:ext uri="{28A0092B-C50C-407E-A947-70E740481C1C}">
                <a14:useLocalDpi xmlns:a14="http://schemas.microsoft.com/office/drawing/2010/main" val="0"/>
              </a:ext>
            </a:extLst>
          </a:blip>
          <a:srcRect r="53618" b="7323"/>
          <a:stretch>
            <a:fillRect/>
          </a:stretch>
        </p:blipFill>
        <p:spPr bwMode="auto">
          <a:xfrm>
            <a:off x="1562100" y="1366838"/>
            <a:ext cx="3360738"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Picture 2" descr="Multiplanar loading mechanism of a noncontact anterior cruciate ..."/>
          <p:cNvPicPr>
            <a:picLocks noChangeAspect="1" noChangeArrowheads="1"/>
          </p:cNvPicPr>
          <p:nvPr/>
        </p:nvPicPr>
        <p:blipFill>
          <a:blip r:embed="rId2">
            <a:extLst>
              <a:ext uri="{28A0092B-C50C-407E-A947-70E740481C1C}">
                <a14:useLocalDpi xmlns:a14="http://schemas.microsoft.com/office/drawing/2010/main" val="0"/>
              </a:ext>
            </a:extLst>
          </a:blip>
          <a:srcRect l="61957"/>
          <a:stretch>
            <a:fillRect/>
          </a:stretch>
        </p:blipFill>
        <p:spPr bwMode="auto">
          <a:xfrm>
            <a:off x="4859338" y="1366838"/>
            <a:ext cx="2952750"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8848406"/>
      </p:ext>
    </p:extLst>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8371" name="Content Placeholder 1"/>
          <p:cNvSpPr>
            <a:spLocks noGrp="1"/>
          </p:cNvSpPr>
          <p:nvPr>
            <p:ph idx="1"/>
          </p:nvPr>
        </p:nvSpPr>
        <p:spPr>
          <a:xfrm>
            <a:off x="900113" y="657225"/>
            <a:ext cx="8243887" cy="5699125"/>
          </a:xfrm>
        </p:spPr>
        <p:txBody>
          <a:bodyPr/>
          <a:lstStyle/>
          <a:p>
            <a:pPr lvl="1" algn="l" rtl="0"/>
            <a:r>
              <a:rPr lang="sr-Cyrl-RS" altLang="sr-Latn-RS" sz="1700" dirty="0" smtClean="0">
                <a:latin typeface="Times New Roman" panose="02020603050405020304" pitchFamily="18" charset="0"/>
                <a:cs typeface="Times New Roman" panose="02020603050405020304" pitchFamily="18" charset="0"/>
              </a:rPr>
              <a:t>Diagnostics: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Palpation of the place of maximum pain</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Effusion</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Range of motion</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Patellar </a:t>
            </a:r>
            <a:r>
              <a:rPr lang="sr-Cyrl-RS" altLang="sr-Latn-RS" sz="1600" dirty="0" smtClean="0">
                <a:latin typeface="Times New Roman" panose="02020603050405020304" pitchFamily="18" charset="0"/>
                <a:cs typeface="Times New Roman" panose="02020603050405020304" pitchFamily="18" charset="0"/>
              </a:rPr>
              <a:t>stability</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Tests for meniscal injury</a:t>
            </a:r>
            <a:endParaRPr lang="en-U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Front drawer test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Back drawer test</a:t>
            </a: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Lachman</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test</a:t>
            </a:r>
          </a:p>
          <a:p>
            <a:pPr lvl="2" algn="l" rtl="0">
              <a:buFont typeface="Wingdings" panose="05000000000000000000" pitchFamily="2" charset="2"/>
              <a:buChar char="Ø"/>
            </a:pPr>
            <a:r>
              <a:rPr lang="en-US" altLang="sr-Latn-RS" sz="1600" dirty="0" smtClean="0">
                <a:latin typeface="Times New Roman" panose="02020603050405020304" pitchFamily="18" charset="0"/>
                <a:cs typeface="Times New Roman" panose="02020603050405020304" pitchFamily="18" charset="0"/>
              </a:rPr>
              <a:t>Pivot </a:t>
            </a:r>
            <a:r>
              <a:rPr lang="en-US" altLang="sr-Latn-RS" sz="1600" dirty="0" smtClean="0">
                <a:latin typeface="Times New Roman" panose="02020603050405020304" pitchFamily="18" charset="0"/>
                <a:cs typeface="Times New Roman" panose="02020603050405020304" pitchFamily="18" charset="0"/>
              </a:rPr>
              <a:t>shift </a:t>
            </a:r>
            <a:r>
              <a:rPr lang="sr-Cyrl-RS" altLang="sr-Latn-RS" sz="1600" dirty="0" smtClean="0">
                <a:latin typeface="Times New Roman" panose="02020603050405020304" pitchFamily="18" charset="0"/>
                <a:cs typeface="Times New Roman" panose="02020603050405020304" pitchFamily="18" charset="0"/>
              </a:rPr>
              <a:t>test</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t>
            </a:r>
            <a:r>
              <a:rPr lang="en-US" altLang="sr-Latn-RS" sz="1600" dirty="0" smtClean="0">
                <a:latin typeface="Times New Roman" panose="02020603050405020304" pitchFamily="18" charset="0"/>
                <a:cs typeface="Times New Roman" panose="02020603050405020304" pitchFamily="18" charset="0"/>
              </a:rPr>
              <a:t>Jerk“ </a:t>
            </a:r>
            <a:r>
              <a:rPr lang="sr-Cyrl-RS" altLang="sr-Latn-RS" sz="1600" dirty="0" smtClean="0">
                <a:latin typeface="Times New Roman" panose="02020603050405020304" pitchFamily="18" charset="0"/>
                <a:cs typeface="Times New Roman" panose="02020603050405020304" pitchFamily="18" charset="0"/>
              </a:rPr>
              <a:t>test</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Reverse</a:t>
            </a:r>
            <a:r>
              <a:rPr lang="en-GB" altLang="sr-Latn-RS" sz="1600" dirty="0" smtClean="0">
                <a:latin typeface="Times New Roman" panose="02020603050405020304" pitchFamily="18" charset="0"/>
                <a:cs typeface="Times New Roman" panose="02020603050405020304" pitchFamily="18" charset="0"/>
              </a:rPr>
              <a:t> </a:t>
            </a:r>
            <a:r>
              <a:rPr lang="en-US" altLang="sr-Latn-RS" sz="1600" dirty="0" smtClean="0">
                <a:latin typeface="Times New Roman" panose="02020603050405020304" pitchFamily="18" charset="0"/>
                <a:cs typeface="Times New Roman" panose="02020603050405020304" pitchFamily="18" charset="0"/>
              </a:rPr>
              <a:t>pivot shift </a:t>
            </a:r>
            <a:r>
              <a:rPr lang="sr-Cyrl-RS" altLang="sr-Latn-RS" sz="1600" dirty="0" smtClean="0">
                <a:latin typeface="Times New Roman" panose="02020603050405020304" pitchFamily="18" charset="0"/>
                <a:cs typeface="Times New Roman" panose="02020603050405020304" pitchFamily="18" charset="0"/>
              </a:rPr>
              <a:t>test</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MRI</a:t>
            </a:r>
            <a:endParaRPr lang="sr-Cyrl-RS" altLang="sr-Latn-RS" sz="1400" dirty="0" smtClean="0">
              <a:latin typeface="Times New Roman" panose="02020603050405020304" pitchFamily="18" charset="0"/>
              <a:cs typeface="Times New Roman" panose="02020603050405020304" pitchFamily="18" charset="0"/>
            </a:endParaRP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5837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4E97F24-31CC-4E84-B101-5C82B9734BD5}" type="slidenum">
              <a:rPr lang="en-US" altLang="en-US">
                <a:solidFill>
                  <a:srgbClr val="898989"/>
                </a:solidFill>
              </a:rPr>
              <a:pPr rtl="0"/>
              <a:t>55</a:t>
            </a:fld>
            <a:endParaRPr lang="en-US" altLang="en-US" dirty="0">
              <a:solidFill>
                <a:srgbClr val="898989"/>
              </a:solidFill>
            </a:endParaRPr>
          </a:p>
        </p:txBody>
      </p:sp>
      <p:pic>
        <p:nvPicPr>
          <p:cNvPr id="58373" name="Picture 1"/>
          <p:cNvPicPr>
            <a:picLocks noChangeAspect="1" noChangeArrowheads="1"/>
          </p:cNvPicPr>
          <p:nvPr/>
        </p:nvPicPr>
        <p:blipFill>
          <a:blip r:embed="rId2">
            <a:extLst>
              <a:ext uri="{28A0092B-C50C-407E-A947-70E740481C1C}">
                <a14:useLocalDpi xmlns:a14="http://schemas.microsoft.com/office/drawing/2010/main" val="0"/>
              </a:ext>
            </a:extLst>
          </a:blip>
          <a:srcRect b="6725"/>
          <a:stretch>
            <a:fillRect/>
          </a:stretch>
        </p:blipFill>
        <p:spPr bwMode="auto">
          <a:xfrm>
            <a:off x="5148064" y="657225"/>
            <a:ext cx="3917950"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2" descr="Tests to assess ACL rupture - Clinical Advis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100" y="3948113"/>
            <a:ext cx="4964113"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589701"/>
      </p:ext>
    </p:extLst>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59395" name="Content Placeholder 1"/>
          <p:cNvSpPr>
            <a:spLocks noGrp="1"/>
          </p:cNvSpPr>
          <p:nvPr>
            <p:ph idx="1"/>
          </p:nvPr>
        </p:nvSpPr>
        <p:spPr>
          <a:xfrm>
            <a:off x="900113" y="657225"/>
            <a:ext cx="8243887" cy="5699125"/>
          </a:xfrm>
        </p:spPr>
        <p:txBody>
          <a:bodyPr/>
          <a:lstStyle/>
          <a:p>
            <a:pPr lvl="1" algn="l" rtl="0"/>
            <a:r>
              <a:rPr lang="sr-Cyrl-RS" altLang="sr-Latn-RS" sz="170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Arthroscopic reconstruction of the anterior cruciate ligament</a:t>
            </a:r>
          </a:p>
          <a:p>
            <a:pPr lvl="2" algn="l" rtl="0">
              <a:buFont typeface="Wingdings" panose="05000000000000000000" pitchFamily="2" charset="2"/>
              <a:buChar char="Ø"/>
            </a:pPr>
            <a:r>
              <a:rPr lang="sr-Cyrl-RS" altLang="sr-Latn-RS" sz="1600" smtClean="0">
                <a:latin typeface="Times New Roman" panose="02020603050405020304" pitchFamily="18" charset="0"/>
                <a:cs typeface="Times New Roman" panose="02020603050405020304" pitchFamily="18" charset="0"/>
              </a:rPr>
              <a:t>Rehabilitation and physical therapy</a:t>
            </a:r>
          </a:p>
          <a:p>
            <a:pPr lvl="2" algn="l" rtl="0"/>
            <a:endParaRPr lang="sr-Cyrl-RS" altLang="sr-Latn-RS" sz="1600" smtClean="0">
              <a:latin typeface="Times New Roman" panose="02020603050405020304" pitchFamily="18" charset="0"/>
              <a:cs typeface="Times New Roman" panose="02020603050405020304" pitchFamily="18" charset="0"/>
            </a:endParaRPr>
          </a:p>
        </p:txBody>
      </p:sp>
      <p:sp>
        <p:nvSpPr>
          <p:cNvPr id="5939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6F9B5E4-28A7-4299-844D-48B3854444E2}" type="slidenum">
              <a:rPr lang="en-US" altLang="en-US">
                <a:solidFill>
                  <a:srgbClr val="898989"/>
                </a:solidFill>
              </a:rPr>
              <a:pPr rtl="0"/>
              <a:t>56</a:t>
            </a:fld>
            <a:endParaRPr lang="en-US" altLang="en-US" dirty="0">
              <a:solidFill>
                <a:srgbClr val="898989"/>
              </a:solidFill>
            </a:endParaRPr>
          </a:p>
        </p:txBody>
      </p:sp>
      <p:pic>
        <p:nvPicPr>
          <p:cNvPr id="5939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6533" r="9863"/>
          <a:stretch>
            <a:fillRect/>
          </a:stretch>
        </p:blipFill>
        <p:spPr bwMode="auto">
          <a:xfrm>
            <a:off x="5033963" y="1695450"/>
            <a:ext cx="2782887"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0470" r="16145"/>
          <a:stretch>
            <a:fillRect/>
          </a:stretch>
        </p:blipFill>
        <p:spPr bwMode="auto">
          <a:xfrm>
            <a:off x="5033963" y="4282334"/>
            <a:ext cx="2782887"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l="20470" r="16145"/>
          <a:stretch>
            <a:fillRect/>
          </a:stretch>
        </p:blipFill>
        <p:spPr bwMode="auto">
          <a:xfrm>
            <a:off x="1724025" y="4279900"/>
            <a:ext cx="2782888"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l="19838" r="16782"/>
          <a:stretch>
            <a:fillRect/>
          </a:stretch>
        </p:blipFill>
        <p:spPr bwMode="auto">
          <a:xfrm>
            <a:off x="1724025" y="1693863"/>
            <a:ext cx="2782888"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4854022"/>
      </p:ext>
    </p:extLst>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60419" name="Content Placeholder 1"/>
          <p:cNvSpPr>
            <a:spLocks noGrp="1"/>
          </p:cNvSpPr>
          <p:nvPr>
            <p:ph idx="1"/>
          </p:nvPr>
        </p:nvSpPr>
        <p:spPr>
          <a:xfrm>
            <a:off x="900113" y="657225"/>
            <a:ext cx="8243887" cy="5699125"/>
          </a:xfrm>
        </p:spPr>
        <p:txBody>
          <a:bodyPr/>
          <a:lstStyle/>
          <a:p>
            <a:pPr algn="l" rtl="0"/>
            <a:r>
              <a:rPr lang="sr-Cyrl-RS" altLang="sr-Latn-RS" sz="2000" i="1" dirty="0" smtClean="0">
                <a:latin typeface="Times New Roman" panose="02020603050405020304" pitchFamily="18" charset="0"/>
                <a:cs typeface="Times New Roman" panose="02020603050405020304" pitchFamily="18" charset="0"/>
              </a:rPr>
              <a:t>Posterior cruciate ligament injuries (</a:t>
            </a:r>
            <a:r>
              <a:rPr lang="sr-Latn-RS" altLang="sr-Latn-RS" sz="2000" i="1" dirty="0" smtClean="0">
                <a:latin typeface="Times New Roman" panose="02020603050405020304" pitchFamily="18" charset="0"/>
                <a:cs typeface="Times New Roman" panose="02020603050405020304" pitchFamily="18" charset="0"/>
              </a:rPr>
              <a:t>lig. cruciatum fast. - LCP</a:t>
            </a:r>
            <a:r>
              <a:rPr lang="sr-Cyrl-RS" altLang="sr-Latn-RS" sz="2000" i="1" dirty="0" smtClean="0">
                <a:latin typeface="Times New Roman" panose="02020603050405020304" pitchFamily="18" charset="0"/>
                <a:cs typeface="Times New Roman" panose="02020603050405020304" pitchFamily="18" charset="0"/>
              </a:rPr>
              <a:t>)</a:t>
            </a:r>
            <a:r>
              <a:rPr lang="sr-Latn-RS" altLang="sr-Latn-RS" sz="2000" i="1"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Mechanism of injury:</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Dashboard</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injury</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Knee hyperflexion</a:t>
            </a:r>
          </a:p>
          <a:p>
            <a:pPr lvl="1" algn="l" rtl="0"/>
            <a:r>
              <a:rPr lang="en-GB" altLang="sr-Latn-RS" sz="1700" dirty="0" smtClean="0">
                <a:latin typeface="Times New Roman" panose="02020603050405020304" pitchFamily="18" charset="0"/>
                <a:cs typeface="Times New Roman" panose="02020603050405020304" pitchFamily="18" charset="0"/>
              </a:rPr>
              <a:t>Clinical presentation</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Pain</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Instability</a:t>
            </a:r>
          </a:p>
          <a:p>
            <a:pPr lvl="1" algn="l" rtl="0"/>
            <a:r>
              <a:rPr lang="sr-Cyrl-RS" altLang="sr-Latn-RS" sz="1700" dirty="0" smtClean="0">
                <a:latin typeface="Times New Roman" panose="02020603050405020304" pitchFamily="18" charset="0"/>
                <a:cs typeface="Times New Roman" panose="02020603050405020304" pitchFamily="18" charset="0"/>
              </a:rPr>
              <a:t>Diagnostics: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Back drawer test (along with front drawer test)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Drop test (compared to the uninjured leg)</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MRI (</a:t>
            </a:r>
            <a:r>
              <a:rPr lang="sr-Cyrl-RS" altLang="sr-Latn-RS" sz="1600" dirty="0" smtClean="0">
                <a:latin typeface="Times New Roman" panose="02020603050405020304" pitchFamily="18" charset="0"/>
                <a:cs typeface="Times New Roman" panose="02020603050405020304" pitchFamily="18" charset="0"/>
              </a:rPr>
              <a:t>the gold standard</a:t>
            </a:r>
            <a:r>
              <a:rPr lang="sr-Latn-RS" altLang="sr-Latn-RS" sz="1600" dirty="0" smtClean="0">
                <a:latin typeface="Times New Roman" panose="02020603050405020304" pitchFamily="18" charset="0"/>
                <a:cs typeface="Times New Roman" panose="02020603050405020304" pitchFamily="18" charset="0"/>
              </a:rPr>
              <a:t>)</a:t>
            </a:r>
            <a:endParaRPr lang="sr-Cyrl-RS" altLang="sr-Latn-RS" sz="1600" dirty="0" smtClean="0">
              <a:latin typeface="Times New Roman" panose="02020603050405020304" pitchFamily="18" charset="0"/>
              <a:cs typeface="Times New Roman" panose="02020603050405020304" pitchFamily="18" charset="0"/>
            </a:endParaRPr>
          </a:p>
          <a:p>
            <a:pPr lvl="2" algn="l" rtl="0"/>
            <a:endParaRPr lang="sr-Cyrl-RS" altLang="sr-Latn-RS" sz="1600" dirty="0" smtClean="0">
              <a:latin typeface="Times New Roman" panose="02020603050405020304" pitchFamily="18" charset="0"/>
              <a:cs typeface="Times New Roman" panose="02020603050405020304" pitchFamily="18" charset="0"/>
            </a:endParaRPr>
          </a:p>
        </p:txBody>
      </p:sp>
      <p:sp>
        <p:nvSpPr>
          <p:cNvPr id="6042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8F9AB8D8-BF71-4B27-BD4C-7B15FA1E6034}" type="slidenum">
              <a:rPr lang="en-US" altLang="en-US">
                <a:solidFill>
                  <a:srgbClr val="898989"/>
                </a:solidFill>
              </a:rPr>
              <a:pPr rtl="0"/>
              <a:t>57</a:t>
            </a:fld>
            <a:endParaRPr lang="en-US" altLang="en-US" dirty="0">
              <a:solidFill>
                <a:srgbClr val="898989"/>
              </a:solidFill>
            </a:endParaRPr>
          </a:p>
        </p:txBody>
      </p:sp>
      <p:pic>
        <p:nvPicPr>
          <p:cNvPr id="60421" name="Picture 1"/>
          <p:cNvPicPr>
            <a:picLocks noChangeAspect="1" noChangeArrowheads="1"/>
          </p:cNvPicPr>
          <p:nvPr/>
        </p:nvPicPr>
        <p:blipFill>
          <a:blip r:embed="rId2">
            <a:extLst>
              <a:ext uri="{28A0092B-C50C-407E-A947-70E740481C1C}">
                <a14:useLocalDpi xmlns:a14="http://schemas.microsoft.com/office/drawing/2010/main" val="0"/>
              </a:ext>
            </a:extLst>
          </a:blip>
          <a:srcRect l="2425"/>
          <a:stretch>
            <a:fillRect/>
          </a:stretch>
        </p:blipFill>
        <p:spPr bwMode="auto">
          <a:xfrm>
            <a:off x="5346700" y="1052513"/>
            <a:ext cx="3311525"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2"/>
          <p:cNvPicPr>
            <a:picLocks noChangeAspect="1" noChangeArrowheads="1"/>
          </p:cNvPicPr>
          <p:nvPr/>
        </p:nvPicPr>
        <p:blipFill>
          <a:blip r:embed="rId3">
            <a:extLst>
              <a:ext uri="{28A0092B-C50C-407E-A947-70E740481C1C}">
                <a14:useLocalDpi xmlns:a14="http://schemas.microsoft.com/office/drawing/2010/main" val="0"/>
              </a:ext>
            </a:extLst>
          </a:blip>
          <a:srcRect l="2785"/>
          <a:stretch>
            <a:fillRect/>
          </a:stretch>
        </p:blipFill>
        <p:spPr bwMode="auto">
          <a:xfrm>
            <a:off x="1619250" y="4951413"/>
            <a:ext cx="2801938"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598" y="4948238"/>
            <a:ext cx="2667000"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807767"/>
      </p:ext>
    </p:extLst>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61443" name="Content Placeholder 1"/>
          <p:cNvSpPr>
            <a:spLocks noGrp="1"/>
          </p:cNvSpPr>
          <p:nvPr>
            <p:ph idx="1"/>
          </p:nvPr>
        </p:nvSpPr>
        <p:spPr>
          <a:xfrm>
            <a:off x="900113" y="657225"/>
            <a:ext cx="8243887" cy="5699125"/>
          </a:xfrm>
        </p:spPr>
        <p:txBody>
          <a:bodyPr/>
          <a:lstStyle/>
          <a:p>
            <a:pPr lvl="1" algn="l" rtl="0"/>
            <a:r>
              <a:rPr lang="sr-Cyrl-RS" altLang="sr-Latn-RS" sz="1700" dirty="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Until recently, treatment was exclusively non-operative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treatment - Arthroscopic </a:t>
            </a:r>
            <a:r>
              <a:rPr lang="sr-Cyrl-RS" altLang="sr-Latn-RS" sz="1600" dirty="0" smtClean="0">
                <a:latin typeface="Times New Roman" panose="02020603050405020304" pitchFamily="18" charset="0"/>
                <a:cs typeface="Times New Roman" panose="02020603050405020304" pitchFamily="18" charset="0"/>
              </a:rPr>
              <a:t>reconstruction</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LCP</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Isolated or as part of global knee instability</a:t>
            </a:r>
          </a:p>
        </p:txBody>
      </p:sp>
      <p:sp>
        <p:nvSpPr>
          <p:cNvPr id="6144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15B25A58-6CFB-427E-8441-2CA17E1CA596}" type="slidenum">
              <a:rPr lang="en-US" altLang="en-US">
                <a:solidFill>
                  <a:srgbClr val="898989"/>
                </a:solidFill>
              </a:rPr>
              <a:pPr rtl="0"/>
              <a:t>58</a:t>
            </a:fld>
            <a:endParaRPr lang="en-US" altLang="en-US" dirty="0">
              <a:solidFill>
                <a:srgbClr val="898989"/>
              </a:solidFill>
            </a:endParaRPr>
          </a:p>
        </p:txBody>
      </p:sp>
      <p:pic>
        <p:nvPicPr>
          <p:cNvPr id="6144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2492375"/>
            <a:ext cx="7615237" cy="30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191236"/>
      </p:ext>
    </p:extLst>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62467" name="Content Placeholder 1"/>
          <p:cNvSpPr>
            <a:spLocks noGrp="1"/>
          </p:cNvSpPr>
          <p:nvPr>
            <p:ph idx="1"/>
          </p:nvPr>
        </p:nvSpPr>
        <p:spPr>
          <a:xfrm>
            <a:off x="900113" y="657225"/>
            <a:ext cx="8243887" cy="5699125"/>
          </a:xfrm>
        </p:spPr>
        <p:txBody>
          <a:bodyPr/>
          <a:lstStyle/>
          <a:p>
            <a:pPr algn="l" rtl="0"/>
            <a:r>
              <a:rPr lang="sr-Cyrl-RS" altLang="sr-Latn-RS" sz="2000" i="1" dirty="0" smtClean="0">
                <a:latin typeface="Times New Roman" panose="02020603050405020304" pitchFamily="18" charset="0"/>
                <a:cs typeface="Times New Roman" panose="02020603050405020304" pitchFamily="18" charset="0"/>
              </a:rPr>
              <a:t>Medial collateral ligament injury (</a:t>
            </a:r>
            <a:r>
              <a:rPr lang="sr-Latn-RS" altLang="sr-Latn-RS" sz="2000" i="1" dirty="0" smtClean="0">
                <a:latin typeface="Times New Roman" panose="02020603050405020304" pitchFamily="18" charset="0"/>
                <a:cs typeface="Times New Roman" panose="02020603050405020304" pitchFamily="18" charset="0"/>
              </a:rPr>
              <a:t>lig. collateral med. - LCM</a:t>
            </a:r>
            <a:r>
              <a:rPr lang="sr-Cyrl-RS" altLang="sr-Latn-RS" sz="2000" i="1" dirty="0" smtClean="0">
                <a:latin typeface="Times New Roman" panose="02020603050405020304" pitchFamily="18" charset="0"/>
                <a:cs typeface="Times New Roman" panose="02020603050405020304" pitchFamily="18" charset="0"/>
              </a:rPr>
              <a:t>)</a:t>
            </a:r>
            <a:r>
              <a:rPr lang="sr-Latn-RS" altLang="sr-Latn-RS" sz="2000" i="1"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Mechanism of injury: Direct force on the lateral side of the knee (forced valgus)</a:t>
            </a:r>
          </a:p>
          <a:p>
            <a:pPr lvl="1" algn="l" rtl="0"/>
            <a:r>
              <a:rPr lang="en-GB" altLang="sr-Latn-RS" sz="1700" dirty="0" smtClean="0">
                <a:latin typeface="Times New Roman" panose="02020603050405020304" pitchFamily="18" charset="0"/>
                <a:cs typeface="Times New Roman" panose="02020603050405020304" pitchFamily="18" charset="0"/>
              </a:rPr>
              <a:t>Clinical presentation</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Pain</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Instability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Difficult and limited movements</a:t>
            </a:r>
          </a:p>
          <a:p>
            <a:pPr lvl="1" algn="l" rtl="0"/>
            <a:r>
              <a:rPr lang="sr-Cyrl-RS" altLang="sr-Latn-RS" sz="1700" dirty="0" smtClean="0">
                <a:latin typeface="Times New Roman" panose="02020603050405020304" pitchFamily="18" charset="0"/>
                <a:cs typeface="Times New Roman" panose="02020603050405020304" pitchFamily="18" charset="0"/>
              </a:rPr>
              <a:t>Diagnostics: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Clinical tests - Valgus test </a:t>
            </a:r>
            <a:r>
              <a:rPr lang="en-GB" altLang="sr-Latn-RS" sz="1600" dirty="0" smtClean="0">
                <a:latin typeface="Times New Roman" panose="02020603050405020304" pitchFamily="18" charset="0"/>
                <a:cs typeface="Times New Roman" panose="02020603050405020304" pitchFamily="18" charset="0"/>
              </a:rPr>
              <a:t>at </a:t>
            </a:r>
            <a:r>
              <a:rPr lang="ru-RU" altLang="sr-Latn-RS" sz="1600" dirty="0" smtClean="0">
                <a:latin typeface="Times New Roman" panose="02020603050405020304" pitchFamily="18" charset="0"/>
                <a:cs typeface="Times New Roman" panose="02020603050405020304" pitchFamily="18" charset="0"/>
              </a:rPr>
              <a:t>0</a:t>
            </a:r>
            <a:r>
              <a:rPr lang="ru-RU" altLang="sr-Latn-RS" sz="1600" dirty="0" smtClean="0">
                <a:latin typeface="Times New Roman" panose="02020603050405020304" pitchFamily="18" charset="0"/>
                <a:cs typeface="Times New Roman" panose="02020603050405020304" pitchFamily="18" charset="0"/>
              </a:rPr>
              <a:t>° and 30° (testing at 30° eliminates the stabilization provided by the cruciate ligaments)</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MRI</a:t>
            </a:r>
          </a:p>
          <a:p>
            <a:pPr lvl="1" algn="l" rtl="0"/>
            <a:r>
              <a:rPr lang="sr-Cyrl-RS" altLang="sr-Latn-RS" sz="1700" dirty="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400" dirty="0" smtClean="0">
                <a:latin typeface="Times New Roman" panose="02020603050405020304" pitchFamily="18" charset="0"/>
                <a:cs typeface="Times New Roman" panose="02020603050405020304" pitchFamily="18" charset="0"/>
              </a:rPr>
              <a:t>Rest and immobilization for 6 weeks</a:t>
            </a:r>
          </a:p>
          <a:p>
            <a:pPr lvl="2" algn="l" rtl="0">
              <a:buFont typeface="Wingdings" panose="05000000000000000000" pitchFamily="2" charset="2"/>
              <a:buChar char="Ø"/>
            </a:pPr>
            <a:r>
              <a:rPr lang="sr-Cyrl-RS" altLang="sr-Latn-RS" sz="1400" dirty="0" smtClean="0">
                <a:latin typeface="Times New Roman" panose="02020603050405020304" pitchFamily="18" charset="0"/>
                <a:cs typeface="Times New Roman" panose="02020603050405020304" pitchFamily="18" charset="0"/>
              </a:rPr>
              <a:t>Operative – Direct suture </a:t>
            </a:r>
            <a:r>
              <a:rPr lang="sr-Cyrl-RS" altLang="sr-Latn-RS" sz="1400" dirty="0" smtClean="0">
                <a:latin typeface="Times New Roman" panose="02020603050405020304" pitchFamily="18" charset="0"/>
                <a:cs typeface="Times New Roman" panose="02020603050405020304" pitchFamily="18" charset="0"/>
              </a:rPr>
              <a:t>or</a:t>
            </a:r>
            <a:r>
              <a:rPr lang="en-GB" altLang="sr-Latn-RS" sz="1400" dirty="0" smtClean="0">
                <a:latin typeface="Times New Roman" panose="02020603050405020304" pitchFamily="18" charset="0"/>
                <a:cs typeface="Times New Roman" panose="02020603050405020304" pitchFamily="18" charset="0"/>
              </a:rPr>
              <a:t> </a:t>
            </a:r>
            <a:r>
              <a:rPr lang="sr-Latn-RS" altLang="sr-Latn-RS" sz="1400" dirty="0" smtClean="0">
                <a:latin typeface="Times New Roman" panose="02020603050405020304" pitchFamily="18" charset="0"/>
                <a:cs typeface="Times New Roman" panose="02020603050405020304" pitchFamily="18" charset="0"/>
              </a:rPr>
              <a:t>"</a:t>
            </a:r>
            <a:r>
              <a:rPr lang="sr-Latn-RS" altLang="sr-Latn-RS" sz="1400" dirty="0" smtClean="0">
                <a:latin typeface="Times New Roman" panose="02020603050405020304" pitchFamily="18" charset="0"/>
                <a:cs typeface="Times New Roman" panose="02020603050405020304" pitchFamily="18" charset="0"/>
              </a:rPr>
              <a:t>internal </a:t>
            </a:r>
            <a:r>
              <a:rPr lang="sr-Latn-RS" altLang="sr-Latn-RS" sz="1400" dirty="0" smtClean="0">
                <a:latin typeface="Times New Roman" panose="02020603050405020304" pitchFamily="18" charset="0"/>
                <a:cs typeface="Times New Roman" panose="02020603050405020304" pitchFamily="18" charset="0"/>
              </a:rPr>
              <a:t>brace“</a:t>
            </a:r>
            <a:r>
              <a:rPr lang="en-GB" altLang="sr-Latn-RS" sz="1400" dirty="0" smtClean="0">
                <a:latin typeface="Times New Roman" panose="02020603050405020304" pitchFamily="18" charset="0"/>
                <a:cs typeface="Times New Roman" panose="02020603050405020304" pitchFamily="18" charset="0"/>
              </a:rPr>
              <a:t> </a:t>
            </a:r>
            <a:r>
              <a:rPr lang="sr-Cyrl-RS" altLang="sr-Latn-RS" sz="1400" dirty="0" smtClean="0">
                <a:latin typeface="Times New Roman" panose="02020603050405020304" pitchFamily="18" charset="0"/>
                <a:cs typeface="Times New Roman" panose="02020603050405020304" pitchFamily="18" charset="0"/>
              </a:rPr>
              <a:t>technique</a:t>
            </a:r>
            <a:endParaRPr lang="ru-RU" altLang="sr-Latn-RS" sz="1400" dirty="0" smtClean="0">
              <a:latin typeface="Times New Roman" panose="02020603050405020304" pitchFamily="18" charset="0"/>
              <a:cs typeface="Times New Roman" panose="02020603050405020304" pitchFamily="18" charset="0"/>
            </a:endParaRPr>
          </a:p>
          <a:p>
            <a:pPr lvl="2" algn="l" rtl="0"/>
            <a:endParaRPr lang="sr-Cyrl-RS" altLang="sr-Latn-RS" sz="1600" dirty="0" smtClean="0">
              <a:latin typeface="Times New Roman" panose="02020603050405020304" pitchFamily="18" charset="0"/>
              <a:cs typeface="Times New Roman" panose="02020603050405020304" pitchFamily="18" charset="0"/>
            </a:endParaRPr>
          </a:p>
        </p:txBody>
      </p:sp>
      <p:sp>
        <p:nvSpPr>
          <p:cNvPr id="6246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A068E34-5911-4C7E-A9A3-0096949B9F46}" type="slidenum">
              <a:rPr lang="en-US" altLang="en-US">
                <a:solidFill>
                  <a:srgbClr val="898989"/>
                </a:solidFill>
              </a:rPr>
              <a:pPr rtl="0"/>
              <a:t>59</a:t>
            </a:fld>
            <a:endParaRPr lang="en-US" altLang="en-US" dirty="0">
              <a:solidFill>
                <a:srgbClr val="898989"/>
              </a:solidFill>
            </a:endParaRPr>
          </a:p>
        </p:txBody>
      </p:sp>
      <p:pic>
        <p:nvPicPr>
          <p:cNvPr id="62469" name="Picture 2"/>
          <p:cNvPicPr>
            <a:picLocks noChangeAspect="1" noChangeArrowheads="1"/>
          </p:cNvPicPr>
          <p:nvPr/>
        </p:nvPicPr>
        <p:blipFill>
          <a:blip r:embed="rId2">
            <a:extLst>
              <a:ext uri="{28A0092B-C50C-407E-A947-70E740481C1C}">
                <a14:useLocalDpi xmlns:a14="http://schemas.microsoft.com/office/drawing/2010/main" val="0"/>
              </a:ext>
            </a:extLst>
          </a:blip>
          <a:srcRect t="5373" b="8684"/>
          <a:stretch>
            <a:fillRect/>
          </a:stretch>
        </p:blipFill>
        <p:spPr bwMode="auto">
          <a:xfrm>
            <a:off x="6280150" y="3861048"/>
            <a:ext cx="267970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8251570"/>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p:cNvSpPr>
          <p:nvPr>
            <p:ph type="title"/>
          </p:nvPr>
        </p:nvSpPr>
        <p:spPr>
          <a:xfrm>
            <a:off x="0" y="1588"/>
            <a:ext cx="9144000" cy="655637"/>
          </a:xfrm>
        </p:spPr>
        <p:txBody>
          <a:bodyPr/>
          <a:lstStyle/>
          <a:p>
            <a:pPr rtl="0"/>
            <a:r>
              <a:rPr lang="ru-RU" altLang="sr-Latn-RS" sz="3000" dirty="0" smtClean="0">
                <a:latin typeface="Times New Roman" panose="02020603050405020304" pitchFamily="18" charset="0"/>
                <a:cs typeface="Times New Roman" panose="02020603050405020304" pitchFamily="18" charset="0"/>
              </a:rPr>
              <a:t>Hip luxations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195"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Early diagnosis and immediate reposition (complications correlate with the length of the dislocation)</a:t>
            </a:r>
          </a:p>
          <a:p>
            <a:pPr lvl="1" algn="l" rtl="0"/>
            <a:r>
              <a:rPr lang="sr-Cyrl-RS" altLang="sr-Latn-RS" sz="1700" dirty="0" smtClean="0">
                <a:latin typeface="Times New Roman" panose="02020603050405020304" pitchFamily="18" charset="0"/>
                <a:cs typeface="Times New Roman" panose="02020603050405020304" pitchFamily="18" charset="0"/>
              </a:rPr>
              <a:t>Initial closed reposition, while the patient is sedated and relaxed</a:t>
            </a:r>
          </a:p>
          <a:p>
            <a:pPr lvl="1" algn="l" rtl="0"/>
            <a:r>
              <a:rPr lang="sr-Cyrl-RS" altLang="sr-Latn-RS" sz="1700" dirty="0" smtClean="0">
                <a:latin typeface="Times New Roman" panose="02020603050405020304" pitchFamily="18" charset="0"/>
                <a:cs typeface="Times New Roman" panose="02020603050405020304" pitchFamily="18" charset="0"/>
              </a:rPr>
              <a:t>If closed reduction is unsuccessful, open reposition of the dislocation is indicated</a:t>
            </a:r>
          </a:p>
          <a:p>
            <a:pPr lvl="1" algn="l" rtl="0"/>
            <a:r>
              <a:rPr lang="sr-Cyrl-RS" altLang="sr-Latn-RS" sz="1700" dirty="0" smtClean="0">
                <a:latin typeface="Times New Roman" panose="02020603050405020304" pitchFamily="18" charset="0"/>
                <a:cs typeface="Times New Roman" panose="02020603050405020304" pitchFamily="18" charset="0"/>
              </a:rPr>
              <a:t>Control </a:t>
            </a:r>
            <a:r>
              <a:rPr lang="en-GB" altLang="sr-Latn-RS" sz="1700" dirty="0" smtClean="0">
                <a:latin typeface="Times New Roman" panose="02020603050405020304" pitchFamily="18" charset="0"/>
                <a:cs typeface="Times New Roman" panose="02020603050405020304" pitchFamily="18" charset="0"/>
              </a:rPr>
              <a:t>X-ray</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after </a:t>
            </a:r>
            <a:r>
              <a:rPr lang="sr-Cyrl-RS" altLang="sr-Latn-RS" sz="1700" dirty="0" smtClean="0">
                <a:latin typeface="Times New Roman" panose="02020603050405020304" pitchFamily="18" charset="0"/>
                <a:cs typeface="Times New Roman" panose="02020603050405020304" pitchFamily="18" charset="0"/>
              </a:rPr>
              <a:t>reposition</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Checking the mobility, stability and equality of the lower extremities</a:t>
            </a:r>
          </a:p>
        </p:txBody>
      </p:sp>
      <p:sp>
        <p:nvSpPr>
          <p:cNvPr id="819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7A0360D-DDAE-4A70-A0E1-FECC560A860A}" type="slidenum">
              <a:rPr lang="en-US" altLang="en-US">
                <a:solidFill>
                  <a:srgbClr val="898989"/>
                </a:solidFill>
              </a:rPr>
              <a:pPr algn="l" rtl="0"/>
              <a:t>6</a:t>
            </a:fld>
            <a:endParaRPr lang="en-US" altLang="en-US">
              <a:solidFill>
                <a:srgbClr val="898989"/>
              </a:solidFill>
            </a:endParaRPr>
          </a:p>
        </p:txBody>
      </p:sp>
      <p:pic>
        <p:nvPicPr>
          <p:cNvPr id="819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5623" r="5623" b="7155"/>
          <a:stretch>
            <a:fillRect/>
          </a:stretch>
        </p:blipFill>
        <p:spPr bwMode="auto">
          <a:xfrm>
            <a:off x="2428875" y="3222625"/>
            <a:ext cx="4286250"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Soft tissue injuries of the knee</a:t>
            </a:r>
          </a:p>
        </p:txBody>
      </p:sp>
      <p:sp>
        <p:nvSpPr>
          <p:cNvPr id="63491" name="Content Placeholder 1"/>
          <p:cNvSpPr>
            <a:spLocks noGrp="1"/>
          </p:cNvSpPr>
          <p:nvPr>
            <p:ph idx="1"/>
          </p:nvPr>
        </p:nvSpPr>
        <p:spPr>
          <a:xfrm>
            <a:off x="900113" y="657225"/>
            <a:ext cx="8243887" cy="5699125"/>
          </a:xfrm>
        </p:spPr>
        <p:txBody>
          <a:bodyPr/>
          <a:lstStyle/>
          <a:p>
            <a:pPr algn="l" rtl="0"/>
            <a:r>
              <a:rPr lang="sr-Cyrl-RS" altLang="sr-Latn-RS" sz="2000" i="1" dirty="0" smtClean="0">
                <a:latin typeface="Times New Roman" panose="02020603050405020304" pitchFamily="18" charset="0"/>
                <a:cs typeface="Times New Roman" panose="02020603050405020304" pitchFamily="18" charset="0"/>
              </a:rPr>
              <a:t>Lateral collateral ligament injury (</a:t>
            </a:r>
            <a:r>
              <a:rPr lang="sr-Latn-RS" altLang="sr-Latn-RS" sz="2000" i="1" dirty="0" smtClean="0">
                <a:latin typeface="Times New Roman" panose="02020603050405020304" pitchFamily="18" charset="0"/>
                <a:cs typeface="Times New Roman" panose="02020603050405020304" pitchFamily="18" charset="0"/>
              </a:rPr>
              <a:t>lig. collaterale lat. - LCL</a:t>
            </a:r>
            <a:r>
              <a:rPr lang="sr-Cyrl-RS" altLang="sr-Latn-RS" sz="2000" i="1" dirty="0" smtClean="0">
                <a:latin typeface="Times New Roman" panose="02020603050405020304" pitchFamily="18" charset="0"/>
                <a:cs typeface="Times New Roman" panose="02020603050405020304" pitchFamily="18" charset="0"/>
              </a:rPr>
              <a:t>)</a:t>
            </a:r>
            <a:r>
              <a:rPr lang="sr-Latn-RS" altLang="sr-Latn-RS" sz="2000" i="1"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It occurs less often </a:t>
            </a:r>
            <a:r>
              <a:rPr lang="sr-Cyrl-RS" altLang="sr-Latn-RS" sz="1700" dirty="0" smtClean="0">
                <a:latin typeface="Times New Roman" panose="02020603050405020304" pitchFamily="18" charset="0"/>
                <a:cs typeface="Times New Roman" panose="02020603050405020304" pitchFamily="18" charset="0"/>
              </a:rPr>
              <a:t>than</a:t>
            </a:r>
            <a:r>
              <a:rPr lang="en-GB" altLang="sr-Latn-RS" sz="1700" dirty="0" smtClean="0">
                <a:latin typeface="Times New Roman" panose="02020603050405020304" pitchFamily="18" charset="0"/>
                <a:cs typeface="Times New Roman" panose="02020603050405020304" pitchFamily="18" charset="0"/>
              </a:rPr>
              <a:t> LCM</a:t>
            </a:r>
            <a:r>
              <a:rPr lang="sr-Cyrl-RS" altLang="sr-Latn-RS" sz="1700" dirty="0" smtClean="0">
                <a:latin typeface="Times New Roman" panose="02020603050405020304" pitchFamily="18" charset="0"/>
                <a:cs typeface="Times New Roman" panose="02020603050405020304" pitchFamily="18" charset="0"/>
              </a:rPr>
              <a:t> injury</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Mechanism of injury: Direct blow to the medial part of the knee</a:t>
            </a:r>
          </a:p>
          <a:p>
            <a:pPr lvl="1" algn="l" rtl="0"/>
            <a:r>
              <a:rPr lang="en-GB" altLang="sr-Latn-RS" sz="1700" dirty="0" smtClean="0">
                <a:latin typeface="Times New Roman" panose="02020603050405020304" pitchFamily="18" charset="0"/>
                <a:cs typeface="Times New Roman" panose="02020603050405020304" pitchFamily="18" charset="0"/>
              </a:rPr>
              <a:t>Clinical presentation</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Pain</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Swelling</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Instability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Impaired and limited mobility</a:t>
            </a:r>
          </a:p>
          <a:p>
            <a:pPr lvl="1" algn="l" rtl="0"/>
            <a:r>
              <a:rPr lang="sr-Cyrl-RS" altLang="sr-Latn-RS" sz="1700" dirty="0" smtClean="0">
                <a:latin typeface="Times New Roman" panose="02020603050405020304" pitchFamily="18" charset="0"/>
                <a:cs typeface="Times New Roman" panose="02020603050405020304" pitchFamily="18" charset="0"/>
              </a:rPr>
              <a:t>Diagnosis: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Anamnesis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Varus test at 0° and 30°</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X-ray</a:t>
            </a: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MRI</a:t>
            </a:r>
          </a:p>
          <a:p>
            <a:pPr lvl="1" algn="l" rtl="0"/>
            <a:r>
              <a:rPr lang="sr-Cyrl-RS" altLang="sr-Latn-RS" sz="1700" dirty="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400" dirty="0" smtClean="0">
                <a:latin typeface="Times New Roman" panose="02020603050405020304" pitchFamily="18" charset="0"/>
                <a:cs typeface="Times New Roman" panose="02020603050405020304" pitchFamily="18" charset="0"/>
              </a:rPr>
              <a:t>Nonoperative - Rest, cold compresses, immobilization for 6 weeks</a:t>
            </a:r>
          </a:p>
          <a:p>
            <a:pPr lvl="2" algn="l" rtl="0">
              <a:buFont typeface="Wingdings" panose="05000000000000000000" pitchFamily="2" charset="2"/>
              <a:buChar char="Ø"/>
            </a:pPr>
            <a:r>
              <a:rPr lang="sr-Cyrl-RS" altLang="sr-Latn-RS" sz="1400" dirty="0" smtClean="0">
                <a:latin typeface="Times New Roman" panose="02020603050405020304" pitchFamily="18" charset="0"/>
                <a:cs typeface="Times New Roman" panose="02020603050405020304" pitchFamily="18" charset="0"/>
              </a:rPr>
              <a:t>Operational – Similar </a:t>
            </a:r>
            <a:r>
              <a:rPr lang="sr-Cyrl-RS" altLang="sr-Latn-RS" sz="1400" dirty="0" smtClean="0">
                <a:latin typeface="Times New Roman" panose="02020603050405020304" pitchFamily="18" charset="0"/>
                <a:cs typeface="Times New Roman" panose="02020603050405020304" pitchFamily="18" charset="0"/>
              </a:rPr>
              <a:t>to</a:t>
            </a:r>
            <a:r>
              <a:rPr lang="en-GB" altLang="sr-Latn-RS" sz="1400" dirty="0" smtClean="0">
                <a:latin typeface="Times New Roman" panose="02020603050405020304" pitchFamily="18" charset="0"/>
                <a:cs typeface="Times New Roman" panose="02020603050405020304" pitchFamily="18" charset="0"/>
              </a:rPr>
              <a:t> </a:t>
            </a:r>
            <a:r>
              <a:rPr lang="sr-Latn-RS" altLang="sr-Latn-RS" sz="1400" dirty="0" smtClean="0">
                <a:latin typeface="Times New Roman" panose="02020603050405020304" pitchFamily="18" charset="0"/>
                <a:cs typeface="Times New Roman" panose="02020603050405020304" pitchFamily="18" charset="0"/>
              </a:rPr>
              <a:t>LCM,</a:t>
            </a:r>
            <a:r>
              <a:rPr lang="en-GB" altLang="sr-Latn-RS" sz="1400" dirty="0" smtClean="0">
                <a:latin typeface="Times New Roman" panose="02020603050405020304" pitchFamily="18" charset="0"/>
                <a:cs typeface="Times New Roman" panose="02020603050405020304" pitchFamily="18" charset="0"/>
              </a:rPr>
              <a:t> </a:t>
            </a:r>
            <a:r>
              <a:rPr lang="sr-Cyrl-RS" altLang="sr-Latn-RS" sz="1400" dirty="0" smtClean="0">
                <a:latin typeface="Times New Roman" panose="02020603050405020304" pitchFamily="18" charset="0"/>
                <a:cs typeface="Times New Roman" panose="02020603050405020304" pitchFamily="18" charset="0"/>
              </a:rPr>
              <a:t>as </a:t>
            </a:r>
            <a:r>
              <a:rPr lang="sr-Cyrl-RS" altLang="sr-Latn-RS" sz="1400" dirty="0" smtClean="0">
                <a:latin typeface="Times New Roman" panose="02020603050405020304" pitchFamily="18" charset="0"/>
                <a:cs typeface="Times New Roman" panose="02020603050405020304" pitchFamily="18" charset="0"/>
              </a:rPr>
              <a:t>part of more pronounced instability</a:t>
            </a:r>
          </a:p>
        </p:txBody>
      </p:sp>
      <p:sp>
        <p:nvSpPr>
          <p:cNvPr id="6349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414D5B9-59C8-4A5A-8A7F-268E2119DD6C}" type="slidenum">
              <a:rPr lang="en-US" altLang="en-US">
                <a:solidFill>
                  <a:srgbClr val="898989"/>
                </a:solidFill>
              </a:rPr>
              <a:pPr rtl="0"/>
              <a:t>60</a:t>
            </a:fld>
            <a:endParaRPr lang="en-US" altLang="en-US" dirty="0">
              <a:solidFill>
                <a:srgbClr val="898989"/>
              </a:solidFill>
            </a:endParaRPr>
          </a:p>
        </p:txBody>
      </p:sp>
      <p:pic>
        <p:nvPicPr>
          <p:cNvPr id="63493" name="Picture 1"/>
          <p:cNvPicPr>
            <a:picLocks noChangeAspect="1" noChangeArrowheads="1"/>
          </p:cNvPicPr>
          <p:nvPr/>
        </p:nvPicPr>
        <p:blipFill>
          <a:blip r:embed="rId2">
            <a:extLst>
              <a:ext uri="{28A0092B-C50C-407E-A947-70E740481C1C}">
                <a14:useLocalDpi xmlns:a14="http://schemas.microsoft.com/office/drawing/2010/main" val="0"/>
              </a:ext>
            </a:extLst>
          </a:blip>
          <a:srcRect t="2048" b="2235"/>
          <a:stretch>
            <a:fillRect/>
          </a:stretch>
        </p:blipFill>
        <p:spPr bwMode="auto">
          <a:xfrm>
            <a:off x="6084168" y="1772816"/>
            <a:ext cx="28321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0167368"/>
      </p:ext>
    </p:extLst>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4515" name="Content Placeholder 1"/>
          <p:cNvSpPr>
            <a:spLocks noGrp="1"/>
          </p:cNvSpPr>
          <p:nvPr>
            <p:ph idx="1"/>
          </p:nvPr>
        </p:nvSpPr>
        <p:spPr>
          <a:xfrm>
            <a:off x="900113" y="657225"/>
            <a:ext cx="8243887" cy="5699125"/>
          </a:xfrm>
        </p:spPr>
        <p:txBody>
          <a:bodyPr/>
          <a:lstStyle/>
          <a:p>
            <a:pPr algn="l" rtl="0"/>
            <a:r>
              <a:rPr lang="sr-Cyrl-RS" altLang="sr-Latn-RS" sz="2000" dirty="0" smtClean="0">
                <a:latin typeface="Times New Roman" panose="02020603050405020304" pitchFamily="18" charset="0"/>
                <a:cs typeface="Times New Roman" panose="02020603050405020304" pitchFamily="18" charset="0"/>
              </a:rPr>
              <a:t>Severe injury, which represents a major challenge in orthopedic surgery</a:t>
            </a:r>
          </a:p>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Medial, lateral compartment</a:t>
            </a:r>
          </a:p>
          <a:p>
            <a:pPr lvl="1" algn="l" rtl="0"/>
            <a:r>
              <a:rPr lang="sr-Cyrl-RS" altLang="sr-Latn-RS" sz="1700" dirty="0" smtClean="0">
                <a:latin typeface="Times New Roman" panose="02020603050405020304" pitchFamily="18" charset="0"/>
                <a:cs typeface="Times New Roman" panose="02020603050405020304" pitchFamily="18" charset="0"/>
              </a:rPr>
              <a:t>The posterior dip of the plateau is about 10° (</a:t>
            </a:r>
            <a:r>
              <a:rPr lang="sr-Latn-RS" altLang="sr-Latn-RS" sz="1700" dirty="0" smtClean="0">
                <a:latin typeface="Times New Roman" panose="02020603050405020304" pitchFamily="18" charset="0"/>
                <a:cs typeface="Times New Roman" panose="02020603050405020304" pitchFamily="18" charset="0"/>
              </a:rPr>
              <a:t>slope</a:t>
            </a:r>
            <a:r>
              <a:rPr lang="sr-Cyrl-RS" altLang="sr-Latn-RS" sz="1700" dirty="0" smtClean="0">
                <a:latin typeface="Times New Roman" panose="02020603050405020304" pitchFamily="18" charset="0"/>
                <a:cs typeface="Times New Roman" panose="02020603050405020304" pitchFamily="18" charset="0"/>
              </a:rPr>
              <a:t>)</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Soft tissue structures (medial and lateral meniscus, tibial and fibular collateral ligament, anterior and posterior cruciate ligament)</a:t>
            </a:r>
          </a:p>
          <a:p>
            <a:pPr lvl="1" algn="l" rtl="0"/>
            <a:r>
              <a:rPr lang="sr-Cyrl-RS" altLang="sr-Latn-RS" sz="1700" dirty="0" smtClean="0">
                <a:latin typeface="Times New Roman" panose="02020603050405020304" pitchFamily="18" charset="0"/>
                <a:cs typeface="Times New Roman" panose="02020603050405020304" pitchFamily="18" charset="0"/>
              </a:rPr>
              <a:t>Intercondylar eminence</a:t>
            </a:r>
            <a:endParaRPr lang="sr-Latn-RS" altLang="sr-Latn-RS" sz="17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About 1% of all fractures</a:t>
            </a:r>
          </a:p>
          <a:p>
            <a:pPr lvl="1" algn="l" rtl="0"/>
            <a:r>
              <a:rPr lang="sr-Cyrl-RS" altLang="sr-Latn-RS" sz="1700" dirty="0" smtClean="0">
                <a:latin typeface="Times New Roman" panose="02020603050405020304" pitchFamily="18" charset="0"/>
                <a:cs typeface="Times New Roman" panose="02020603050405020304" pitchFamily="18" charset="0"/>
              </a:rPr>
              <a:t>About 8% of fractures in the elderly population</a:t>
            </a:r>
          </a:p>
          <a:p>
            <a:pPr lvl="1" algn="l" rtl="0"/>
            <a:r>
              <a:rPr lang="sr-Cyrl-RS" altLang="sr-Latn-RS" sz="1700" dirty="0" smtClean="0">
                <a:latin typeface="Times New Roman" panose="02020603050405020304" pitchFamily="18" charset="0"/>
                <a:cs typeface="Times New Roman" panose="02020603050405020304" pitchFamily="18" charset="0"/>
              </a:rPr>
              <a:t>Often open fractures in high-energy trauma</a:t>
            </a:r>
          </a:p>
          <a:p>
            <a:pPr algn="l" rtl="0"/>
            <a:r>
              <a:rPr lang="sr-Cyrl-RS" altLang="sr-Latn-RS" sz="2000" b="1" u="sng" dirty="0" smtClean="0">
                <a:latin typeface="Times New Roman" panose="02020603050405020304" pitchFamily="18" charset="0"/>
                <a:cs typeface="Times New Roman" panose="02020603050405020304" pitchFamily="18" charset="0"/>
              </a:rPr>
              <a:t>Mechanism of injury:</a:t>
            </a:r>
          </a:p>
          <a:p>
            <a:pPr lvl="1" algn="l" rtl="0"/>
            <a:r>
              <a:rPr lang="sr-Cyrl-RS" altLang="sr-Latn-RS" sz="1700" dirty="0" smtClean="0">
                <a:latin typeface="Times New Roman" panose="02020603050405020304" pitchFamily="18" charset="0"/>
                <a:cs typeface="Times New Roman" panose="02020603050405020304" pitchFamily="18" charset="0"/>
              </a:rPr>
              <a:t>About 60% of the consequences of high-energy trauma (traffic, industrial accidents, falls from a height)</a:t>
            </a:r>
          </a:p>
          <a:p>
            <a:pPr lvl="1" algn="l" rtl="0"/>
            <a:r>
              <a:rPr lang="sr-Cyrl-RS" altLang="sr-Latn-RS" sz="1700" dirty="0" smtClean="0">
                <a:latin typeface="Times New Roman" panose="02020603050405020304" pitchFamily="18" charset="0"/>
                <a:cs typeface="Times New Roman" panose="02020603050405020304" pitchFamily="18" charset="0"/>
              </a:rPr>
              <a:t>Axial load, with pronounced vagus (more often) or varus</a:t>
            </a:r>
          </a:p>
          <a:p>
            <a:pPr algn="l" rtl="0"/>
            <a:r>
              <a:rPr lang="sr-Cyrl-RS" altLang="sr-Latn-RS" sz="2000" b="1" u="sng" dirty="0" smtClean="0">
                <a:latin typeface="Times New Roman" panose="02020603050405020304" pitchFamily="18" charset="0"/>
                <a:cs typeface="Times New Roman" panose="02020603050405020304" pitchFamily="18" charset="0"/>
              </a:rPr>
              <a:t>Associated injuries:</a:t>
            </a:r>
          </a:p>
          <a:p>
            <a:pPr lvl="1" algn="l" rtl="0"/>
            <a:r>
              <a:rPr lang="sr-Cyrl-RS" altLang="sr-Latn-RS" sz="1700" dirty="0" smtClean="0">
                <a:latin typeface="Times New Roman" panose="02020603050405020304" pitchFamily="18" charset="0"/>
                <a:cs typeface="Times New Roman" panose="02020603050405020304" pitchFamily="18" charset="0"/>
              </a:rPr>
              <a:t>Collateral ligaments, menisci, cruciate ligaments</a:t>
            </a:r>
          </a:p>
          <a:p>
            <a:pPr lvl="1" algn="l" rtl="0"/>
            <a:r>
              <a:rPr lang="sr-Cyrl-RS" altLang="sr-Latn-RS" sz="1700" dirty="0" smtClean="0">
                <a:latin typeface="Times New Roman" panose="02020603050405020304" pitchFamily="18" charset="0"/>
                <a:cs typeface="Times New Roman" panose="02020603050405020304" pitchFamily="18" charset="0"/>
              </a:rPr>
              <a:t>Neurovascular structures</a:t>
            </a:r>
            <a:br>
              <a:rPr lang="sr-Cyrl-RS" altLang="sr-Latn-RS" sz="1700" dirty="0" smtClean="0">
                <a:latin typeface="Times New Roman" panose="02020603050405020304" pitchFamily="18" charset="0"/>
                <a:cs typeface="Times New Roman" panose="02020603050405020304" pitchFamily="18" charset="0"/>
              </a:rPr>
            </a:br>
            <a:endParaRPr lang="sr-Cyrl-RS" altLang="sr-Latn-RS" sz="1700" dirty="0" smtClean="0">
              <a:latin typeface="Times New Roman" panose="02020603050405020304" pitchFamily="18" charset="0"/>
              <a:cs typeface="Times New Roman" panose="02020603050405020304" pitchFamily="18" charset="0"/>
            </a:endParaRPr>
          </a:p>
        </p:txBody>
      </p:sp>
      <p:sp>
        <p:nvSpPr>
          <p:cNvPr id="6451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0AD665FB-34C5-4D84-96D3-55DA50CDD58E}" type="slidenum">
              <a:rPr lang="en-US" altLang="en-US">
                <a:solidFill>
                  <a:srgbClr val="898989"/>
                </a:solidFill>
              </a:rPr>
              <a:pPr rtl="0"/>
              <a:t>61</a:t>
            </a:fld>
            <a:endParaRPr lang="en-US" altLang="en-US" dirty="0">
              <a:solidFill>
                <a:srgbClr val="898989"/>
              </a:solidFill>
            </a:endParaRPr>
          </a:p>
        </p:txBody>
      </p:sp>
    </p:spTree>
    <p:extLst>
      <p:ext uri="{BB962C8B-B14F-4D97-AF65-F5344CB8AC3E}">
        <p14:creationId xmlns:p14="http://schemas.microsoft.com/office/powerpoint/2010/main" val="2473809142"/>
      </p:ext>
    </p:extLst>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18435" name="Content Placeholder 1"/>
          <p:cNvSpPr>
            <a:spLocks noGrp="1"/>
          </p:cNvSpPr>
          <p:nvPr>
            <p:ph idx="1"/>
          </p:nvPr>
        </p:nvSpPr>
        <p:spPr>
          <a:xfrm>
            <a:off x="900113" y="657225"/>
            <a:ext cx="8243887" cy="5699125"/>
          </a:xfrm>
        </p:spPr>
        <p:txBody>
          <a:bodyPr/>
          <a:lstStyle/>
          <a:p>
            <a:pPr algn="l" rtl="0">
              <a:defRPr/>
            </a:pPr>
            <a:r>
              <a:rPr lang="sr-Cyrl-RS" altLang="sr-Latn-RS" sz="2000" b="1" u="sng" dirty="0">
                <a:latin typeface="Times New Roman" panose="02020603050405020304" pitchFamily="18" charset="0"/>
                <a:cs typeface="Times New Roman" panose="02020603050405020304" pitchFamily="18" charset="0"/>
              </a:rPr>
              <a:t>Classification</a:t>
            </a:r>
            <a:r>
              <a:rPr lang="sr-Cyrl-RS" altLang="sr-Latn-RS" sz="2000" dirty="0">
                <a:latin typeface="Times New Roman" panose="02020603050405020304" pitchFamily="18" charset="0"/>
                <a:cs typeface="Times New Roman" panose="02020603050405020304" pitchFamily="18" charset="0"/>
              </a:rPr>
              <a:t>: A large number of divisions, based on extent of injury, prognosis, radiographic criteria, fracture pattern, dislocation, stability, etc.</a:t>
            </a:r>
          </a:p>
          <a:p>
            <a:pPr lvl="1" algn="l" rtl="0">
              <a:defRPr/>
            </a:pPr>
            <a:r>
              <a:rPr lang="sr-Cyrl-RS" altLang="sr-Latn-RS" sz="1700" dirty="0">
                <a:latin typeface="Times New Roman" panose="02020603050405020304" pitchFamily="18" charset="0"/>
                <a:cs typeface="Times New Roman" panose="02020603050405020304" pitchFamily="18" charset="0"/>
              </a:rPr>
              <a:t>AO classification</a:t>
            </a:r>
          </a:p>
          <a:p>
            <a:pPr lvl="1" algn="l" rtl="0">
              <a:defRPr/>
            </a:pPr>
            <a:r>
              <a:rPr lang="sr-Latn-RS" altLang="sr-Latn-RS" sz="1700" dirty="0">
                <a:latin typeface="Times New Roman" panose="02020603050405020304" pitchFamily="18" charset="0"/>
                <a:cs typeface="Times New Roman" panose="02020603050405020304" pitchFamily="18" charset="0"/>
              </a:rPr>
              <a:t>Schatzker-</a:t>
            </a:r>
            <a:r>
              <a:rPr lang="sr-Cyrl-RS" altLang="sr-Latn-RS" sz="1700" dirty="0">
                <a:latin typeface="Times New Roman" panose="02020603050405020304" pitchFamily="18" charset="0"/>
                <a:cs typeface="Times New Roman" panose="02020603050405020304" pitchFamily="18" charset="0"/>
              </a:rPr>
              <a:t>this classification</a:t>
            </a:r>
          </a:p>
          <a:p>
            <a:pPr lvl="1" algn="l" rtl="0">
              <a:defRPr/>
            </a:pPr>
            <a:r>
              <a:rPr lang="sr-Latn-RS" altLang="sr-Latn-RS" sz="1700" dirty="0">
                <a:latin typeface="Times New Roman" panose="02020603050405020304" pitchFamily="18" charset="0"/>
                <a:cs typeface="Times New Roman" panose="02020603050405020304" pitchFamily="18" charset="0"/>
              </a:rPr>
              <a:t>Hohl-Moore-</a:t>
            </a:r>
            <a:r>
              <a:rPr lang="en-US" altLang="sr-Latn-RS" sz="1700" dirty="0">
                <a:latin typeface="Times New Roman" panose="02020603050405020304" pitchFamily="18" charset="0"/>
                <a:cs typeface="Times New Roman" panose="02020603050405020304" pitchFamily="18" charset="0"/>
              </a:rPr>
              <a:t>about</a:t>
            </a:r>
            <a:r>
              <a:rPr lang="sr-Cyrl-RS" altLang="sr-Latn-RS" sz="1700" dirty="0">
                <a:latin typeface="Times New Roman" panose="02020603050405020304" pitchFamily="18" charset="0"/>
                <a:cs typeface="Times New Roman" panose="02020603050405020304" pitchFamily="18" charset="0"/>
              </a:rPr>
              <a:t>va classification</a:t>
            </a:r>
          </a:p>
          <a:p>
            <a:pPr lvl="1" algn="l" rtl="0">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a:p>
            <a:pPr marL="342900" lvl="1" indent="0" algn="l" rtl="0">
              <a:buFont typeface="Arial" panose="020B0604020202020204" pitchFamily="34" charset="0"/>
              <a:buNone/>
              <a:defRPr/>
            </a:pPr>
            <a:endParaRPr lang="sr-Cyrl-RS" altLang="sr-Latn-RS" sz="1700" dirty="0">
              <a:latin typeface="Times New Roman" panose="02020603050405020304" pitchFamily="18" charset="0"/>
              <a:cs typeface="Times New Roman" panose="02020603050405020304" pitchFamily="18" charset="0"/>
            </a:endParaRPr>
          </a:p>
          <a:p>
            <a:pPr lvl="1" algn="l" rtl="0">
              <a:defRPr/>
            </a:pPr>
            <a:endParaRPr lang="sr-Cyrl-RS" altLang="sr-Latn-RS" sz="1700" dirty="0">
              <a:latin typeface="Times New Roman" panose="02020603050405020304" pitchFamily="18" charset="0"/>
              <a:cs typeface="Times New Roman" panose="02020603050405020304" pitchFamily="18" charset="0"/>
            </a:endParaRPr>
          </a:p>
        </p:txBody>
      </p:sp>
      <p:sp>
        <p:nvSpPr>
          <p:cNvPr id="65540" name="Slide Number Placeholder 1"/>
          <p:cNvSpPr>
            <a:spLocks noGrp="1" noChangeArrowheads="1"/>
          </p:cNvSpPr>
          <p:nvPr>
            <p:ph type="sldNum" sz="quarter" idx="12"/>
          </p:nvPr>
        </p:nvSpPr>
        <p:spPr bwMode="auto">
          <a:xfrm>
            <a:off x="6588224"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3052BB7E-50D2-4F64-88C7-B30AE418126D}" type="slidenum">
              <a:rPr lang="en-US" altLang="en-US">
                <a:solidFill>
                  <a:srgbClr val="898989"/>
                </a:solidFill>
              </a:rPr>
              <a:pPr rtl="0"/>
              <a:t>62</a:t>
            </a:fld>
            <a:endParaRPr lang="en-US" altLang="en-US">
              <a:solidFill>
                <a:srgbClr val="898989"/>
              </a:solidFill>
            </a:endParaRPr>
          </a:p>
        </p:txBody>
      </p:sp>
      <p:pic>
        <p:nvPicPr>
          <p:cNvPr id="6554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1672" t="4549" r="1315" b="3891"/>
          <a:stretch>
            <a:fillRect/>
          </a:stretch>
        </p:blipFill>
        <p:spPr bwMode="auto">
          <a:xfrm>
            <a:off x="1658938" y="2997200"/>
            <a:ext cx="246380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5"/>
          <p:cNvPicPr>
            <a:picLocks noChangeAspect="1" noChangeArrowheads="1"/>
          </p:cNvPicPr>
          <p:nvPr/>
        </p:nvPicPr>
        <p:blipFill>
          <a:blip r:embed="rId3">
            <a:extLst>
              <a:ext uri="{28A0092B-C50C-407E-A947-70E740481C1C}">
                <a14:useLocalDpi xmlns:a14="http://schemas.microsoft.com/office/drawing/2010/main" val="0"/>
              </a:ext>
            </a:extLst>
          </a:blip>
          <a:srcRect r="5090"/>
          <a:stretch>
            <a:fillRect/>
          </a:stretch>
        </p:blipFill>
        <p:spPr bwMode="auto">
          <a:xfrm>
            <a:off x="5003800" y="3949700"/>
            <a:ext cx="2870200"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6"/>
          <p:cNvPicPr>
            <a:picLocks noChangeAspect="1" noChangeArrowheads="1"/>
          </p:cNvPicPr>
          <p:nvPr/>
        </p:nvPicPr>
        <p:blipFill>
          <a:blip r:embed="rId4">
            <a:extLst>
              <a:ext uri="{28A0092B-C50C-407E-A947-70E740481C1C}">
                <a14:useLocalDpi xmlns:a14="http://schemas.microsoft.com/office/drawing/2010/main" val="0"/>
              </a:ext>
            </a:extLst>
          </a:blip>
          <a:srcRect l="5090"/>
          <a:stretch>
            <a:fillRect/>
          </a:stretch>
        </p:blipFill>
        <p:spPr bwMode="auto">
          <a:xfrm>
            <a:off x="4972844" y="5216639"/>
            <a:ext cx="2870200"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312863"/>
            <a:ext cx="3671888"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5" name="TextBox 1"/>
          <p:cNvSpPr txBox="1">
            <a:spLocks noChangeArrowheads="1"/>
          </p:cNvSpPr>
          <p:nvPr/>
        </p:nvSpPr>
        <p:spPr bwMode="auto">
          <a:xfrm>
            <a:off x="2038350" y="5824538"/>
            <a:ext cx="1674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AO classification</a:t>
            </a:r>
            <a:endParaRPr lang="en-US" altLang="en-US" sz="1400">
              <a:latin typeface="Times New Roman" panose="02020603050405020304" pitchFamily="18" charset="0"/>
              <a:cs typeface="Times New Roman" panose="02020603050405020304" pitchFamily="18" charset="0"/>
            </a:endParaRPr>
          </a:p>
        </p:txBody>
      </p:sp>
      <p:sp>
        <p:nvSpPr>
          <p:cNvPr id="65546" name="TextBox 9"/>
          <p:cNvSpPr txBox="1">
            <a:spLocks noChangeArrowheads="1"/>
          </p:cNvSpPr>
          <p:nvPr/>
        </p:nvSpPr>
        <p:spPr bwMode="auto">
          <a:xfrm>
            <a:off x="5078413" y="3408363"/>
            <a:ext cx="2660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US" altLang="en-US" sz="1400" dirty="0" err="1" smtClean="0">
                <a:latin typeface="Times New Roman" panose="02020603050405020304" pitchFamily="18" charset="0"/>
                <a:cs typeface="Times New Roman" panose="02020603050405020304" pitchFamily="18" charset="0"/>
              </a:rPr>
              <a:t>Hohl</a:t>
            </a:r>
            <a:r>
              <a:rPr lang="en-US" altLang="en-US" sz="1400" dirty="0" smtClean="0">
                <a:latin typeface="Times New Roman" panose="02020603050405020304" pitchFamily="18" charset="0"/>
                <a:cs typeface="Times New Roman" panose="02020603050405020304" pitchFamily="18" charset="0"/>
              </a:rPr>
              <a:t>-Moore</a:t>
            </a:r>
            <a:r>
              <a:rPr lang="sr-Cyrl-RS" altLang="en-US" sz="1400" dirty="0" smtClean="0">
                <a:latin typeface="Times New Roman" panose="02020603050405020304" pitchFamily="18" charset="0"/>
                <a:cs typeface="Times New Roman" panose="02020603050405020304" pitchFamily="18" charset="0"/>
              </a:rPr>
              <a:t> </a:t>
            </a:r>
            <a:r>
              <a:rPr lang="sr-Cyrl-RS" altLang="en-US" sz="1400" dirty="0">
                <a:latin typeface="Times New Roman" panose="02020603050405020304" pitchFamily="18" charset="0"/>
                <a:cs typeface="Times New Roman" panose="02020603050405020304" pitchFamily="18" charset="0"/>
              </a:rPr>
              <a:t>classification</a:t>
            </a:r>
          </a:p>
        </p:txBody>
      </p:sp>
      <p:sp>
        <p:nvSpPr>
          <p:cNvPr id="65547" name="TextBox 10"/>
          <p:cNvSpPr txBox="1">
            <a:spLocks noChangeArrowheads="1"/>
          </p:cNvSpPr>
          <p:nvPr/>
        </p:nvSpPr>
        <p:spPr bwMode="auto">
          <a:xfrm>
            <a:off x="4738688" y="6550025"/>
            <a:ext cx="3392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l" rtl="0"/>
            <a:r>
              <a:rPr lang="sr-Latn-RS" altLang="sr-Latn-RS" sz="1400" dirty="0" smtClean="0">
                <a:latin typeface="Times New Roman" panose="02020603050405020304" pitchFamily="18" charset="0"/>
                <a:cs typeface="Times New Roman" panose="02020603050405020304" pitchFamily="18" charset="0"/>
              </a:rPr>
              <a:t>Schatzker</a:t>
            </a:r>
            <a:r>
              <a:rPr lang="en-GB" altLang="sr-Latn-RS" sz="1400" dirty="0" smtClean="0">
                <a:latin typeface="Times New Roman" panose="02020603050405020304" pitchFamily="18" charset="0"/>
                <a:cs typeface="Times New Roman" panose="02020603050405020304" pitchFamily="18" charset="0"/>
              </a:rPr>
              <a:t> </a:t>
            </a:r>
            <a:r>
              <a:rPr lang="sr-Cyrl-RS" altLang="sr-Latn-RS" sz="1400" dirty="0" smtClean="0">
                <a:latin typeface="Times New Roman" panose="02020603050405020304" pitchFamily="18" charset="0"/>
                <a:cs typeface="Times New Roman" panose="02020603050405020304" pitchFamily="18" charset="0"/>
              </a:rPr>
              <a:t>classification</a:t>
            </a:r>
            <a:endParaRPr lang="sr-Cyrl-RS" altLang="sr-Latn-R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7081913"/>
      </p:ext>
    </p:extLst>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6563"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Severe pain in the area of ​​the injured knee</a:t>
            </a:r>
          </a:p>
          <a:p>
            <a:pPr lvl="1" algn="l" rtl="0"/>
            <a:r>
              <a:rPr lang="en-GB" altLang="sr-Latn-RS" sz="1700" dirty="0" smtClean="0">
                <a:latin typeface="Times New Roman" panose="02020603050405020304" pitchFamily="18" charset="0"/>
                <a:cs typeface="Times New Roman" panose="02020603050405020304" pitchFamily="18" charset="0"/>
              </a:rPr>
              <a:t>Swelling</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Crepitation during movement and palpation</a:t>
            </a:r>
          </a:p>
          <a:p>
            <a:pPr lvl="1" algn="l" rtl="0"/>
            <a:r>
              <a:rPr lang="sr-Cyrl-RS" altLang="sr-Latn-RS" sz="1700" dirty="0" smtClean="0">
                <a:latin typeface="Times New Roman" panose="02020603050405020304" pitchFamily="18" charset="0"/>
                <a:cs typeface="Times New Roman" panose="02020603050405020304" pitchFamily="18" charset="0"/>
              </a:rPr>
              <a:t>Active and passive movements limited by pain</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Signs of instability</a:t>
            </a: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Evaluation and stabilization of the general condition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Inspection of the whole knee - Open fracture in about 5%</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Neurovascular status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Associated injuries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Compartment syndrome</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Latn-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AP </a:t>
            </a:r>
            <a:r>
              <a:rPr lang="sr-Cyrl-RS" altLang="sr-Latn-RS" sz="1700" dirty="0" smtClean="0">
                <a:latin typeface="Times New Roman" panose="02020603050405020304" pitchFamily="18" charset="0"/>
                <a:cs typeface="Times New Roman" panose="02020603050405020304" pitchFamily="18" charset="0"/>
              </a:rPr>
              <a:t>and profile graphics</a:t>
            </a:r>
            <a:r>
              <a:rPr lang="sr-Cyrl-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Moore</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radiograph (10°-15° caudal tilt in AP projection due to </a:t>
            </a:r>
            <a:r>
              <a:rPr lang="sr-Cyrl-RS" altLang="sr-Latn-RS" sz="1700" dirty="0" smtClean="0">
                <a:latin typeface="Times New Roman" panose="02020603050405020304" pitchFamily="18" charset="0"/>
                <a:cs typeface="Times New Roman" panose="02020603050405020304" pitchFamily="18" charset="0"/>
              </a:rPr>
              <a:t>tibial</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slope</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oblique</a:t>
            </a:r>
            <a:r>
              <a:rPr lang="en-GB" altLang="sr-Latn-RS" sz="1700" dirty="0" smtClean="0">
                <a:latin typeface="Times New Roman" panose="02020603050405020304" pitchFamily="18" charset="0"/>
                <a:cs typeface="Times New Roman" panose="02020603050405020304" pitchFamily="18" charset="0"/>
              </a:rPr>
              <a:t> X-rays</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Latn-RS" altLang="sr-Latn-RS" sz="1700" dirty="0" smtClean="0">
                <a:latin typeface="Times New Roman" panose="02020603050405020304" pitchFamily="18" charset="0"/>
                <a:cs typeface="Times New Roman" panose="02020603050405020304" pitchFamily="18" charset="0"/>
              </a:rPr>
              <a:t>MDCT –</a:t>
            </a:r>
            <a:r>
              <a:rPr lang="sr-Cyrl-RS" altLang="sr-Latn-RS" sz="1700" dirty="0" smtClean="0">
                <a:latin typeface="Times New Roman" panose="02020603050405020304" pitchFamily="18" charset="0"/>
                <a:cs typeface="Times New Roman" panose="02020603050405020304" pitchFamily="18" charset="0"/>
              </a:rPr>
              <a:t>Differentiation and localization of fragments, fracture pattern</a:t>
            </a:r>
          </a:p>
          <a:p>
            <a:pPr lvl="1" algn="l" rtl="0"/>
            <a:r>
              <a:rPr lang="en-US" altLang="sr-Latn-RS" sz="1700" dirty="0" smtClean="0">
                <a:latin typeface="Times New Roman" panose="02020603050405020304" pitchFamily="18" charset="0"/>
                <a:cs typeface="Times New Roman" panose="02020603050405020304" pitchFamily="18" charset="0"/>
              </a:rPr>
              <a:t>MRI -</a:t>
            </a:r>
            <a:r>
              <a:rPr lang="sr-Cyrl-RS" altLang="sr-Latn-RS" sz="1700" dirty="0" smtClean="0">
                <a:latin typeface="Times New Roman" panose="02020603050405020304" pitchFamily="18" charset="0"/>
                <a:cs typeface="Times New Roman" panose="02020603050405020304" pitchFamily="18" charset="0"/>
              </a:rPr>
              <a:t>Soft tissue injuries, cartilage injuries</a:t>
            </a:r>
          </a:p>
        </p:txBody>
      </p:sp>
      <p:sp>
        <p:nvSpPr>
          <p:cNvPr id="6656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40D6CD53-0199-4F37-AC5C-20263F14F190}" type="slidenum">
              <a:rPr lang="en-US" altLang="en-US">
                <a:solidFill>
                  <a:srgbClr val="898989"/>
                </a:solidFill>
              </a:rPr>
              <a:pPr rtl="0"/>
              <a:t>63</a:t>
            </a:fld>
            <a:endParaRPr lang="en-US" altLang="en-US">
              <a:solidFill>
                <a:srgbClr val="898989"/>
              </a:solidFill>
            </a:endParaRPr>
          </a:p>
        </p:txBody>
      </p:sp>
    </p:spTree>
    <p:extLst>
      <p:ext uri="{BB962C8B-B14F-4D97-AF65-F5344CB8AC3E}">
        <p14:creationId xmlns:p14="http://schemas.microsoft.com/office/powerpoint/2010/main" val="3188481382"/>
      </p:ext>
    </p:extLst>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7587"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21A29876-C230-46FE-89AB-F1AFA10CCEE9}" type="slidenum">
              <a:rPr lang="en-US" altLang="en-US">
                <a:solidFill>
                  <a:srgbClr val="898989"/>
                </a:solidFill>
              </a:rPr>
              <a:pPr rtl="0"/>
              <a:t>64</a:t>
            </a:fld>
            <a:endParaRPr lang="en-US" altLang="en-US" dirty="0">
              <a:solidFill>
                <a:srgbClr val="898989"/>
              </a:solidFill>
            </a:endParaRPr>
          </a:p>
        </p:txBody>
      </p:sp>
      <p:pic>
        <p:nvPicPr>
          <p:cNvPr id="67588" name="Picture 4"/>
          <p:cNvPicPr>
            <a:picLocks noChangeAspect="1" noChangeArrowheads="1"/>
          </p:cNvPicPr>
          <p:nvPr/>
        </p:nvPicPr>
        <p:blipFill>
          <a:blip r:embed="rId2">
            <a:extLst>
              <a:ext uri="{28A0092B-C50C-407E-A947-70E740481C1C}">
                <a14:useLocalDpi xmlns:a14="http://schemas.microsoft.com/office/drawing/2010/main" val="0"/>
              </a:ext>
            </a:extLst>
          </a:blip>
          <a:srcRect t="6593"/>
          <a:stretch>
            <a:fillRect/>
          </a:stretch>
        </p:blipFill>
        <p:spPr bwMode="auto">
          <a:xfrm>
            <a:off x="4840288" y="657225"/>
            <a:ext cx="1976437"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5"/>
          <p:cNvPicPr>
            <a:picLocks noChangeAspect="1" noChangeArrowheads="1"/>
          </p:cNvPicPr>
          <p:nvPr/>
        </p:nvPicPr>
        <p:blipFill>
          <a:blip r:embed="rId3">
            <a:extLst>
              <a:ext uri="{28A0092B-C50C-407E-A947-70E740481C1C}">
                <a14:useLocalDpi xmlns:a14="http://schemas.microsoft.com/office/drawing/2010/main" val="0"/>
              </a:ext>
            </a:extLst>
          </a:blip>
          <a:srcRect t="6593"/>
          <a:stretch>
            <a:fillRect/>
          </a:stretch>
        </p:blipFill>
        <p:spPr bwMode="auto">
          <a:xfrm>
            <a:off x="6994525" y="665163"/>
            <a:ext cx="1976438"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l="13499" t="13217"/>
          <a:stretch>
            <a:fillRect/>
          </a:stretch>
        </p:blipFill>
        <p:spPr bwMode="auto">
          <a:xfrm>
            <a:off x="2995613" y="3878263"/>
            <a:ext cx="1844675"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b="6593"/>
          <a:stretch>
            <a:fillRect/>
          </a:stretch>
        </p:blipFill>
        <p:spPr bwMode="auto">
          <a:xfrm>
            <a:off x="971550" y="3878263"/>
            <a:ext cx="1846263"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3"/>
          <p:cNvPicPr>
            <a:picLocks noChangeAspect="1" noChangeArrowheads="1"/>
          </p:cNvPicPr>
          <p:nvPr/>
        </p:nvPicPr>
        <p:blipFill>
          <a:blip r:embed="rId6">
            <a:extLst>
              <a:ext uri="{28A0092B-C50C-407E-A947-70E740481C1C}">
                <a14:useLocalDpi xmlns:a14="http://schemas.microsoft.com/office/drawing/2010/main" val="0"/>
              </a:ext>
            </a:extLst>
          </a:blip>
          <a:srcRect l="50000" t="52100" b="6445"/>
          <a:stretch>
            <a:fillRect/>
          </a:stretch>
        </p:blipFill>
        <p:spPr bwMode="auto">
          <a:xfrm>
            <a:off x="1662113" y="769938"/>
            <a:ext cx="2641600"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3" name="Picture 9"/>
          <p:cNvPicPr>
            <a:picLocks noChangeAspect="1" noChangeArrowheads="1"/>
          </p:cNvPicPr>
          <p:nvPr/>
        </p:nvPicPr>
        <p:blipFill>
          <a:blip r:embed="rId6">
            <a:extLst>
              <a:ext uri="{28A0092B-C50C-407E-A947-70E740481C1C}">
                <a14:useLocalDpi xmlns:a14="http://schemas.microsoft.com/office/drawing/2010/main" val="0"/>
              </a:ext>
            </a:extLst>
          </a:blip>
          <a:srcRect l="2287" t="56557" r="51717" b="5869"/>
          <a:stretch>
            <a:fillRect/>
          </a:stretch>
        </p:blipFill>
        <p:spPr bwMode="auto">
          <a:xfrm>
            <a:off x="5602287" y="4011613"/>
            <a:ext cx="2428875" cy="257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4904969"/>
      </p:ext>
    </p:extLst>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8611"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Initial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Open fractures – Debridement, lavage and irrigation within 6</a:t>
            </a:r>
            <a:r>
              <a:rPr lang="sr-Latn-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hours from the injury, adequate anti-tetanus protection, parenteral antibiotic therapy, thromboprophylaxis. In case of associated neurovascular injuries, it is necessary to stabilize the fracture, usually with external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Closed fractures - Immobilization, analgesic therapy, thromboprophylaxis</a:t>
            </a:r>
          </a:p>
          <a:p>
            <a:pPr lvl="1" algn="l" rtl="0"/>
            <a:r>
              <a:rPr lang="sr-Cyrl-RS" altLang="sr-Latn-RS" sz="1700" dirty="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treatment - Stable fractures, without dislocation, less than </a:t>
            </a:r>
            <a:r>
              <a:rPr lang="en-GB" altLang="sr-Latn-RS" sz="1600" dirty="0" smtClean="0">
                <a:latin typeface="Times New Roman" panose="02020603050405020304" pitchFamily="18" charset="0"/>
                <a:cs typeface="Times New Roman" panose="02020603050405020304" pitchFamily="18" charset="0"/>
              </a:rPr>
              <a:t>2</a:t>
            </a:r>
            <a:r>
              <a:rPr lang="sr-Latn-RS" altLang="sr-Latn-RS" sz="1600" dirty="0" smtClean="0">
                <a:latin typeface="Times New Roman" panose="02020603050405020304" pitchFamily="18" charset="0"/>
                <a:cs typeface="Times New Roman" panose="02020603050405020304" pitchFamily="18" charset="0"/>
              </a:rPr>
              <a:t>mm</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depression </a:t>
            </a:r>
            <a:r>
              <a:rPr lang="sr-Cyrl-RS" altLang="sr-Latn-RS" sz="1600" dirty="0" smtClean="0">
                <a:latin typeface="Times New Roman" panose="02020603050405020304" pitchFamily="18" charset="0"/>
                <a:cs typeface="Times New Roman" panose="02020603050405020304" pitchFamily="18" charset="0"/>
              </a:rPr>
              <a:t>of the joint surface. Treatment modalities include skeletal traction, immobilization without support for 8-12 weeks after injury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treatment – ​​Joint opening more than 10° in valgus or varus, opening more than 1</a:t>
            </a:r>
            <a:r>
              <a:rPr lang="sr-Latn-RS" altLang="sr-Latn-RS" sz="1600" dirty="0" smtClean="0">
                <a:latin typeface="Times New Roman" panose="02020603050405020304" pitchFamily="18" charset="0"/>
                <a:cs typeface="Times New Roman" panose="02020603050405020304" pitchFamily="18" charset="0"/>
              </a:rPr>
              <a:t>cm</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in </a:t>
            </a:r>
            <a:r>
              <a:rPr lang="sr-Cyrl-RS" altLang="sr-Latn-RS" sz="1600" dirty="0" smtClean="0">
                <a:latin typeface="Times New Roman" panose="02020603050405020304" pitchFamily="18" charset="0"/>
                <a:cs typeface="Times New Roman" panose="02020603050405020304" pitchFamily="18" charset="0"/>
              </a:rPr>
              <a:t>extension. The goal is to achieve anatomical reposition and fixation of the articular surface, stability of </a:t>
            </a:r>
            <a:r>
              <a:rPr lang="sr-Cyrl-RS" altLang="sr-Latn-RS" sz="1600" dirty="0" smtClean="0">
                <a:latin typeface="Times New Roman" panose="02020603050405020304" pitchFamily="18" charset="0"/>
                <a:cs typeface="Times New Roman" panose="02020603050405020304" pitchFamily="18" charset="0"/>
              </a:rPr>
              <a:t>fracture </a:t>
            </a:r>
            <a:r>
              <a:rPr lang="sr-Cyrl-RS" altLang="sr-Latn-RS" sz="1600" dirty="0" smtClean="0">
                <a:latin typeface="Times New Roman" panose="02020603050405020304" pitchFamily="18" charset="0"/>
                <a:cs typeface="Times New Roman" panose="02020603050405020304" pitchFamily="18" charset="0"/>
              </a:rPr>
              <a:t>and knee </a:t>
            </a:r>
            <a:r>
              <a:rPr lang="sr-Cyrl-RS" altLang="sr-Latn-RS" sz="1600" dirty="0" smtClean="0">
                <a:latin typeface="Times New Roman" panose="02020603050405020304" pitchFamily="18" charset="0"/>
                <a:cs typeface="Times New Roman" panose="02020603050405020304" pitchFamily="18" charset="0"/>
              </a:rPr>
              <a:t>joint, </a:t>
            </a:r>
            <a:r>
              <a:rPr lang="sr-Cyrl-RS" altLang="sr-Latn-RS" sz="1600" dirty="0" smtClean="0">
                <a:latin typeface="Times New Roman" panose="02020603050405020304" pitchFamily="18" charset="0"/>
                <a:cs typeface="Times New Roman" panose="02020603050405020304" pitchFamily="18" charset="0"/>
              </a:rPr>
              <a:t>reconstruction of soft tissue structures</a:t>
            </a:r>
          </a:p>
          <a:p>
            <a:pPr algn="l" rtl="0"/>
            <a:r>
              <a:rPr lang="sr-Cyrl-RS" altLang="sr-Latn-RS" sz="2000" b="1" u="sng" dirty="0"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dirty="0" smtClean="0">
                <a:latin typeface="Times New Roman" panose="02020603050405020304" pitchFamily="18" charset="0"/>
                <a:cs typeface="Times New Roman" panose="02020603050405020304" pitchFamily="18" charset="0"/>
              </a:rPr>
              <a:t>Arthroscopic fixation</a:t>
            </a:r>
          </a:p>
          <a:p>
            <a:pPr lvl="1" algn="l" rtl="0"/>
            <a:r>
              <a:rPr lang="sr-Cyrl-RS" altLang="sr-Latn-RS" sz="1700" dirty="0" smtClean="0">
                <a:latin typeface="Times New Roman" panose="02020603050405020304" pitchFamily="18" charset="0"/>
                <a:cs typeface="Times New Roman" panose="02020603050405020304" pitchFamily="18" charset="0"/>
              </a:rPr>
              <a:t>Open </a:t>
            </a:r>
            <a:r>
              <a:rPr lang="sr-Cyrl-RS" altLang="sr-Latn-RS" sz="1700" dirty="0" smtClean="0">
                <a:latin typeface="Times New Roman" panose="02020603050405020304" pitchFamily="18" charset="0"/>
                <a:cs typeface="Times New Roman" panose="02020603050405020304" pitchFamily="18" charset="0"/>
              </a:rPr>
              <a:t>repo</a:t>
            </a:r>
            <a:r>
              <a:rPr lang="en-GB" altLang="sr-Latn-RS" sz="1700" dirty="0" smtClean="0">
                <a:latin typeface="Times New Roman" panose="02020603050405020304" pitchFamily="18" charset="0"/>
                <a:cs typeface="Times New Roman" panose="02020603050405020304" pitchFamily="18" charset="0"/>
              </a:rPr>
              <a:t>reduction </a:t>
            </a:r>
            <a:r>
              <a:rPr lang="sr-Cyrl-RS" altLang="sr-Latn-RS" sz="1700" dirty="0" smtClean="0">
                <a:latin typeface="Times New Roman" panose="02020603050405020304" pitchFamily="18" charset="0"/>
                <a:cs typeface="Times New Roman" panose="02020603050405020304" pitchFamily="18" charset="0"/>
              </a:rPr>
              <a:t>and </a:t>
            </a:r>
            <a:r>
              <a:rPr lang="sr-Cyrl-RS" altLang="sr-Latn-RS" sz="1700" dirty="0" smtClean="0">
                <a:latin typeface="Times New Roman" panose="02020603050405020304" pitchFamily="18" charset="0"/>
                <a:cs typeface="Times New Roman" panose="02020603050405020304" pitchFamily="18" charset="0"/>
              </a:rPr>
              <a:t>internal fixation</a:t>
            </a:r>
          </a:p>
          <a:p>
            <a:pPr lvl="1" algn="l" rtl="0"/>
            <a:r>
              <a:rPr lang="sr-Cyrl-RS" altLang="sr-Latn-RS" sz="1700" dirty="0" smtClean="0">
                <a:latin typeface="Times New Roman" panose="02020603050405020304" pitchFamily="18" charset="0"/>
                <a:cs typeface="Times New Roman" panose="02020603050405020304" pitchFamily="18" charset="0"/>
              </a:rPr>
              <a:t>External fixation</a:t>
            </a:r>
          </a:p>
          <a:p>
            <a:pPr lvl="1" algn="l" rtl="0"/>
            <a:endParaRPr lang="sr-Cyrl-RS" altLang="sr-Latn-RS" sz="1700" dirty="0" smtClean="0">
              <a:latin typeface="Times New Roman" panose="02020603050405020304" pitchFamily="18" charset="0"/>
              <a:cs typeface="Times New Roman" panose="02020603050405020304" pitchFamily="18" charset="0"/>
            </a:endParaRPr>
          </a:p>
        </p:txBody>
      </p:sp>
      <p:sp>
        <p:nvSpPr>
          <p:cNvPr id="6861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D3E7915D-92DC-4876-B5FA-AEE845EB968C}" type="slidenum">
              <a:rPr lang="en-US" altLang="en-US">
                <a:solidFill>
                  <a:srgbClr val="898989"/>
                </a:solidFill>
              </a:rPr>
              <a:pPr rtl="0"/>
              <a:t>65</a:t>
            </a:fld>
            <a:endParaRPr lang="en-US" altLang="en-US" dirty="0">
              <a:solidFill>
                <a:srgbClr val="898989"/>
              </a:solidFill>
            </a:endParaRPr>
          </a:p>
        </p:txBody>
      </p:sp>
    </p:spTree>
    <p:extLst>
      <p:ext uri="{BB962C8B-B14F-4D97-AF65-F5344CB8AC3E}">
        <p14:creationId xmlns:p14="http://schemas.microsoft.com/office/powerpoint/2010/main" val="432037628"/>
      </p:ext>
    </p:extLst>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69635"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0C418C57-9AE5-4DC8-B1EA-4D24195E07CB}" type="slidenum">
              <a:rPr lang="en-US" altLang="en-US">
                <a:solidFill>
                  <a:srgbClr val="898989"/>
                </a:solidFill>
              </a:rPr>
              <a:pPr rtl="0"/>
              <a:t>66</a:t>
            </a:fld>
            <a:endParaRPr lang="en-US" altLang="en-US" dirty="0">
              <a:solidFill>
                <a:srgbClr val="898989"/>
              </a:solidFill>
            </a:endParaRPr>
          </a:p>
        </p:txBody>
      </p:sp>
      <p:pic>
        <p:nvPicPr>
          <p:cNvPr id="69636" name="Content Placeholder 4"/>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732588" y="657225"/>
            <a:ext cx="2232025" cy="2952750"/>
          </a:xfrm>
        </p:spPr>
      </p:pic>
      <p:pic>
        <p:nvPicPr>
          <p:cNvPr id="6963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1175" y="657225"/>
            <a:ext cx="22320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657225"/>
            <a:ext cx="22320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9"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64497" y="3765550"/>
            <a:ext cx="22320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2"/>
          <p:cNvPicPr>
            <a:picLocks noChangeAspect="1" noChangeArrowheads="1"/>
          </p:cNvPicPr>
          <p:nvPr/>
        </p:nvPicPr>
        <p:blipFill>
          <a:blip r:embed="rId6">
            <a:extLst>
              <a:ext uri="{28A0092B-C50C-407E-A947-70E740481C1C}">
                <a14:useLocalDpi xmlns:a14="http://schemas.microsoft.com/office/drawing/2010/main" val="0"/>
              </a:ext>
            </a:extLst>
          </a:blip>
          <a:srcRect l="571" t="18584" r="55009" b="11208"/>
          <a:stretch>
            <a:fillRect/>
          </a:stretch>
        </p:blipFill>
        <p:spPr bwMode="auto">
          <a:xfrm>
            <a:off x="3563938" y="3765550"/>
            <a:ext cx="22320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1" name="Picture 8"/>
          <p:cNvPicPr>
            <a:picLocks noChangeAspect="1" noChangeArrowheads="1"/>
          </p:cNvPicPr>
          <p:nvPr/>
        </p:nvPicPr>
        <p:blipFill>
          <a:blip r:embed="rId6">
            <a:extLst>
              <a:ext uri="{28A0092B-C50C-407E-A947-70E740481C1C}">
                <a14:useLocalDpi xmlns:a14="http://schemas.microsoft.com/office/drawing/2010/main" val="0"/>
              </a:ext>
            </a:extLst>
          </a:blip>
          <a:srcRect l="50000" b="26021"/>
          <a:stretch>
            <a:fillRect/>
          </a:stretch>
        </p:blipFill>
        <p:spPr bwMode="auto">
          <a:xfrm>
            <a:off x="1116013" y="3765550"/>
            <a:ext cx="22320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190237"/>
      </p:ext>
    </p:extLst>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plateau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065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Early verticalization and mobilization</a:t>
            </a:r>
          </a:p>
          <a:p>
            <a:pPr lvl="1" algn="l" rtl="0"/>
            <a:r>
              <a:rPr lang="sr-Cyrl-RS" altLang="sr-Latn-RS" sz="1700" dirty="0" smtClean="0">
                <a:latin typeface="Times New Roman" panose="02020603050405020304" pitchFamily="18" charset="0"/>
                <a:cs typeface="Times New Roman" panose="02020603050405020304" pitchFamily="18" charset="0"/>
              </a:rPr>
              <a:t>No support on the operated leg for 6-8 weeks after the operation, depending on the stability of the fracture and fixation</a:t>
            </a:r>
          </a:p>
          <a:p>
            <a:pPr lvl="1" algn="l" rtl="0"/>
            <a:r>
              <a:rPr lang="sr-Cyrl-RS" altLang="sr-Latn-RS" sz="1700" dirty="0" smtClean="0">
                <a:latin typeface="Times New Roman" panose="02020603050405020304" pitchFamily="18" charset="0"/>
                <a:cs typeface="Times New Roman" panose="02020603050405020304" pitchFamily="18" charset="0"/>
              </a:rPr>
              <a:t>Mobility exercises</a:t>
            </a:r>
          </a:p>
          <a:p>
            <a:pPr lvl="1" algn="l" rtl="0"/>
            <a:r>
              <a:rPr lang="sr-Cyrl-RS" altLang="sr-Latn-RS" sz="1700" dirty="0" smtClean="0">
                <a:latin typeface="Times New Roman" panose="02020603050405020304" pitchFamily="18" charset="0"/>
                <a:cs typeface="Times New Roman" panose="02020603050405020304" pitchFamily="18" charset="0"/>
              </a:rPr>
              <a:t>Strengthening the muscles</a:t>
            </a:r>
          </a:p>
          <a:p>
            <a:pPr lvl="1" algn="l" rtl="0"/>
            <a:endParaRPr lang="sr-Cyrl-RS" altLang="sr-Latn-RS" sz="17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sr-Cyrl-RS" altLang="sr-Latn-RS" sz="1700" dirty="0" smtClean="0">
                <a:latin typeface="Times New Roman" panose="02020603050405020304" pitchFamily="18" charset="0"/>
                <a:cs typeface="Times New Roman" panose="02020603050405020304" pitchFamily="18" charset="0"/>
              </a:rPr>
              <a:t>Infection</a:t>
            </a:r>
          </a:p>
          <a:p>
            <a:pPr lvl="1" algn="l" rtl="0"/>
            <a:r>
              <a:rPr lang="sr-Cyrl-RS" altLang="sr-Latn-RS" sz="1700" dirty="0" smtClean="0">
                <a:latin typeface="Times New Roman" panose="02020603050405020304" pitchFamily="18" charset="0"/>
                <a:cs typeface="Times New Roman" panose="02020603050405020304" pitchFamily="18" charset="0"/>
              </a:rPr>
              <a:t>Ankylosis of the knee joint</a:t>
            </a:r>
          </a:p>
          <a:p>
            <a:pPr lvl="1" algn="l" rtl="0"/>
            <a:r>
              <a:rPr lang="sr-Cyrl-RS" altLang="sr-Latn-RS" sz="1700" dirty="0" smtClean="0">
                <a:latin typeface="Times New Roman" panose="02020603050405020304" pitchFamily="18" charset="0"/>
                <a:cs typeface="Times New Roman" panose="02020603050405020304" pitchFamily="18" charset="0"/>
              </a:rPr>
              <a:t>Deep</a:t>
            </a:r>
            <a:r>
              <a:rPr lang="en-GB"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vein </a:t>
            </a:r>
            <a:r>
              <a:rPr lang="sr-Cyrl-RS" altLang="sr-Latn-RS" sz="1700" dirty="0" smtClean="0">
                <a:latin typeface="Times New Roman" panose="02020603050405020304" pitchFamily="18" charset="0"/>
                <a:cs typeface="Times New Roman" panose="02020603050405020304" pitchFamily="18" charset="0"/>
              </a:rPr>
              <a:t>thrombosis</a:t>
            </a:r>
          </a:p>
          <a:p>
            <a:pPr lvl="1" algn="l" rtl="0"/>
            <a:r>
              <a:rPr lang="sr-Cyrl-RS" altLang="sr-Latn-RS" sz="1700" dirty="0" smtClean="0">
                <a:latin typeface="Times New Roman" panose="02020603050405020304" pitchFamily="18" charset="0"/>
                <a:cs typeface="Times New Roman" panose="02020603050405020304" pitchFamily="18" charset="0"/>
              </a:rPr>
              <a:t>Non-union</a:t>
            </a:r>
          </a:p>
          <a:p>
            <a:pPr lvl="1" algn="l" rtl="0"/>
            <a:r>
              <a:rPr lang="sr-Cyrl-RS" altLang="sr-Latn-RS" sz="1700" dirty="0" smtClean="0">
                <a:latin typeface="Times New Roman" panose="02020603050405020304" pitchFamily="18" charset="0"/>
                <a:cs typeface="Times New Roman" panose="02020603050405020304" pitchFamily="18" charset="0"/>
              </a:rPr>
              <a:t>Malposition</a:t>
            </a:r>
          </a:p>
          <a:p>
            <a:pPr lvl="1" algn="l" rtl="0"/>
            <a:r>
              <a:rPr lang="sr-Cyrl-RS" altLang="sr-Latn-RS" sz="1700" dirty="0" smtClean="0">
                <a:latin typeface="Times New Roman" panose="02020603050405020304" pitchFamily="18" charset="0"/>
                <a:cs typeface="Times New Roman" panose="02020603050405020304" pitchFamily="18" charset="0"/>
              </a:rPr>
              <a:t>Migration of osteosynthetic material</a:t>
            </a:r>
          </a:p>
          <a:p>
            <a:pPr lvl="1" algn="l" rtl="0"/>
            <a:r>
              <a:rPr lang="sr-Cyrl-RS" altLang="sr-Latn-RS" sz="1700" dirty="0" smtClean="0">
                <a:latin typeface="Times New Roman" panose="02020603050405020304" pitchFamily="18" charset="0"/>
                <a:cs typeface="Times New Roman" panose="02020603050405020304" pitchFamily="18" charset="0"/>
              </a:rPr>
              <a:t>Post-traumatic arthrosis</a:t>
            </a:r>
          </a:p>
        </p:txBody>
      </p:sp>
      <p:sp>
        <p:nvSpPr>
          <p:cNvPr id="7066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51F71E1-4E9F-4B01-880C-D0A83809D5A0}" type="slidenum">
              <a:rPr lang="en-US" altLang="en-US">
                <a:solidFill>
                  <a:srgbClr val="898989"/>
                </a:solidFill>
              </a:rPr>
              <a:pPr rtl="0"/>
              <a:t>67</a:t>
            </a:fld>
            <a:endParaRPr lang="en-US" altLang="en-US" dirty="0">
              <a:solidFill>
                <a:srgbClr val="898989"/>
              </a:solidFill>
            </a:endParaRPr>
          </a:p>
        </p:txBody>
      </p:sp>
    </p:spTree>
    <p:extLst>
      <p:ext uri="{BB962C8B-B14F-4D97-AF65-F5344CB8AC3E}">
        <p14:creationId xmlns:p14="http://schemas.microsoft.com/office/powerpoint/2010/main" val="2619220105"/>
      </p:ext>
    </p:extLst>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1683"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The long bone with the highest number of fractures</a:t>
            </a:r>
          </a:p>
          <a:p>
            <a:pPr lvl="1" algn="l" rtl="0"/>
            <a:r>
              <a:rPr lang="sr-Cyrl-RS" altLang="sr-Latn-RS" sz="1700" dirty="0" smtClean="0">
                <a:latin typeface="Times New Roman" panose="02020603050405020304" pitchFamily="18" charset="0"/>
                <a:cs typeface="Times New Roman" panose="02020603050405020304" pitchFamily="18" charset="0"/>
              </a:rPr>
              <a:t>A serious economic contribution to the treatment of fractures worldwide</a:t>
            </a:r>
          </a:p>
          <a:p>
            <a:pPr lvl="1" algn="l" rtl="0"/>
            <a:r>
              <a:rPr lang="sr-Cyrl-RS" altLang="sr-Latn-RS" sz="1700" dirty="0" smtClean="0">
                <a:latin typeface="Times New Roman" panose="02020603050405020304" pitchFamily="18" charset="0"/>
                <a:cs typeface="Times New Roman" panose="02020603050405020304" pitchFamily="18" charset="0"/>
              </a:rPr>
              <a:t>Incidence 1.8-2 cases per 1000 people per year</a:t>
            </a:r>
          </a:p>
          <a:p>
            <a:pPr lvl="1" algn="l" rtl="0"/>
            <a:r>
              <a:rPr lang="sr-Cyrl-RS" altLang="sr-Latn-RS" sz="1700" dirty="0" smtClean="0">
                <a:latin typeface="Times New Roman" panose="02020603050405020304" pitchFamily="18" charset="0"/>
                <a:cs typeface="Times New Roman" panose="02020603050405020304" pitchFamily="18" charset="0"/>
              </a:rPr>
              <a:t>The most common causes of injury:</a:t>
            </a:r>
          </a:p>
          <a:p>
            <a:pPr lvl="2" algn="l" rtl="0"/>
            <a:r>
              <a:rPr lang="sr-Cyrl-RS" altLang="sr-Latn-RS" sz="1600" dirty="0" smtClean="0">
                <a:latin typeface="Times New Roman" panose="02020603050405020304" pitchFamily="18" charset="0"/>
                <a:cs typeface="Times New Roman" panose="02020603050405020304" pitchFamily="18" charset="0"/>
              </a:rPr>
              <a:t>Traffic accidents ~36%</a:t>
            </a:r>
          </a:p>
          <a:p>
            <a:pPr lvl="2" algn="l" rtl="0"/>
            <a:r>
              <a:rPr lang="sr-Cyrl-RS" altLang="sr-Latn-RS" sz="1600" dirty="0" smtClean="0">
                <a:latin typeface="Times New Roman" panose="02020603050405020304" pitchFamily="18" charset="0"/>
                <a:cs typeface="Times New Roman" panose="02020603050405020304" pitchFamily="18" charset="0"/>
              </a:rPr>
              <a:t>Sports injuries ~31%</a:t>
            </a:r>
          </a:p>
          <a:p>
            <a:pPr lvl="2" algn="l" rtl="0"/>
            <a:r>
              <a:rPr lang="en-GB" altLang="sr-Latn-RS" sz="1600" dirty="0" smtClean="0">
                <a:latin typeface="Times New Roman" panose="02020603050405020304" pitchFamily="18" charset="0"/>
                <a:cs typeface="Times New Roman" panose="02020603050405020304" pitchFamily="18" charset="0"/>
              </a:rPr>
              <a:t>Falls</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~18%</a:t>
            </a:r>
          </a:p>
          <a:p>
            <a:pPr algn="l" rtl="0"/>
            <a:r>
              <a:rPr lang="sr-Cyrl-RS" altLang="sr-Latn-RS" sz="2000" b="1" u="sng" dirty="0" smtClean="0">
                <a:latin typeface="Times New Roman" panose="02020603050405020304" pitchFamily="18" charset="0"/>
                <a:cs typeface="Times New Roman" panose="02020603050405020304" pitchFamily="18" charset="0"/>
              </a:rPr>
              <a:t>Mechanism of injury:</a:t>
            </a:r>
          </a:p>
          <a:p>
            <a:pPr lvl="1" algn="l" rtl="0"/>
            <a:r>
              <a:rPr lang="sr-Cyrl-RS" altLang="sr-Latn-RS" sz="1700" dirty="0" smtClean="0">
                <a:latin typeface="Times New Roman" panose="02020603050405020304" pitchFamily="18" charset="0"/>
                <a:cs typeface="Times New Roman" panose="02020603050405020304" pitchFamily="18" charset="0"/>
              </a:rPr>
              <a:t>High-</a:t>
            </a:r>
            <a:r>
              <a:rPr lang="en-GB" altLang="sr-Latn-RS" sz="1700" dirty="0" smtClean="0">
                <a:latin typeface="Times New Roman" panose="02020603050405020304" pitchFamily="18" charset="0"/>
                <a:cs typeface="Times New Roman" panose="02020603050405020304" pitchFamily="18" charset="0"/>
              </a:rPr>
              <a:t>e</a:t>
            </a:r>
            <a:r>
              <a:rPr lang="sr-Cyrl-RS" altLang="sr-Latn-RS" sz="1700" dirty="0" smtClean="0">
                <a:latin typeface="Times New Roman" panose="02020603050405020304" pitchFamily="18" charset="0"/>
                <a:cs typeface="Times New Roman" panose="02020603050405020304" pitchFamily="18" charset="0"/>
              </a:rPr>
              <a:t>nergy </a:t>
            </a:r>
            <a:r>
              <a:rPr lang="en-GB" altLang="sr-Latn-RS" sz="1700" dirty="0" smtClean="0">
                <a:latin typeface="Times New Roman" panose="02020603050405020304" pitchFamily="18" charset="0"/>
                <a:cs typeface="Times New Roman" panose="02020603050405020304" pitchFamily="18" charset="0"/>
              </a:rPr>
              <a:t>t</a:t>
            </a:r>
            <a:r>
              <a:rPr lang="sr-Cyrl-RS" altLang="sr-Latn-RS" sz="1700" dirty="0" smtClean="0">
                <a:latin typeface="Times New Roman" panose="02020603050405020304" pitchFamily="18" charset="0"/>
                <a:cs typeface="Times New Roman" panose="02020603050405020304" pitchFamily="18" charset="0"/>
              </a:rPr>
              <a:t>rauma</a:t>
            </a:r>
            <a:r>
              <a:rPr lang="sr-Cyrl-RS" altLang="sr-Latn-RS" sz="1700" dirty="0" smtClean="0">
                <a:latin typeface="Times New Roman" panose="02020603050405020304" pitchFamily="18" charset="0"/>
                <a:cs typeface="Times New Roman" panose="02020603050405020304" pitchFamily="18" charset="0"/>
              </a:rPr>
              <a:t>: Falls from great heights, direct blows, traffic accidents, industrial accidents, firearms - Transfer of high-intensity force energy often causes transverse fractures with greater comminution</a:t>
            </a:r>
          </a:p>
          <a:p>
            <a:pPr lvl="1" algn="l" rtl="0"/>
            <a:r>
              <a:rPr lang="sr-Cyrl-RS" altLang="sr-Latn-RS" sz="1700" dirty="0" smtClean="0">
                <a:latin typeface="Times New Roman" panose="02020603050405020304" pitchFamily="18" charset="0"/>
                <a:cs typeface="Times New Roman" panose="02020603050405020304" pitchFamily="18" charset="0"/>
              </a:rPr>
              <a:t>Low-energy trauma: Falls from a lower height, sports injuries, stress fractures - Torsional forces, of lower intensity, cause more frequent oblique and spiral fractures, without major comminution, less soft tissue injuries, more stable</a:t>
            </a:r>
          </a:p>
          <a:p>
            <a:pPr lvl="1" algn="l" rtl="0"/>
            <a:r>
              <a:rPr lang="sr-Latn-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Crush“</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injuries </a:t>
            </a:r>
            <a:r>
              <a:rPr lang="sr-Cyrl-RS" altLang="sr-Latn-RS" sz="1700" dirty="0" smtClean="0">
                <a:latin typeface="Times New Roman" panose="02020603050405020304" pitchFamily="18" charset="0"/>
                <a:cs typeface="Times New Roman" panose="02020603050405020304" pitchFamily="18" charset="0"/>
              </a:rPr>
              <a:t>- Irregular fracture pattern, high degree of comminution, frequent segmental fractures, severe soft tissue injury, frequent associated injuries</a:t>
            </a:r>
          </a:p>
        </p:txBody>
      </p:sp>
      <p:sp>
        <p:nvSpPr>
          <p:cNvPr id="7168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B98783A6-7FE4-4C93-B7DF-93F7184316ED}" type="slidenum">
              <a:rPr lang="en-US" altLang="en-US">
                <a:solidFill>
                  <a:srgbClr val="898989"/>
                </a:solidFill>
              </a:rPr>
              <a:pPr rtl="0"/>
              <a:t>68</a:t>
            </a:fld>
            <a:endParaRPr lang="en-US" altLang="en-US" dirty="0">
              <a:solidFill>
                <a:srgbClr val="898989"/>
              </a:solidFill>
            </a:endParaRPr>
          </a:p>
        </p:txBody>
      </p:sp>
    </p:spTree>
    <p:extLst>
      <p:ext uri="{BB962C8B-B14F-4D97-AF65-F5344CB8AC3E}">
        <p14:creationId xmlns:p14="http://schemas.microsoft.com/office/powerpoint/2010/main" val="4146688069"/>
      </p:ext>
    </p:extLst>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2707"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Associated injuries:</a:t>
            </a:r>
          </a:p>
          <a:p>
            <a:pPr lvl="1" algn="l" rtl="0"/>
            <a:r>
              <a:rPr lang="sr-Cyrl-RS" altLang="sr-Latn-RS" sz="1700" smtClean="0">
                <a:latin typeface="Times New Roman" panose="02020603050405020304" pitchFamily="18" charset="0"/>
                <a:cs typeface="Times New Roman" panose="02020603050405020304" pitchFamily="18" charset="0"/>
              </a:rPr>
              <a:t>Almost 30% associated with open wounds</a:t>
            </a:r>
          </a:p>
          <a:p>
            <a:pPr lvl="1" algn="l" rtl="0"/>
            <a:r>
              <a:rPr lang="sr-Cyrl-RS" altLang="sr-Latn-RS" sz="1700" smtClean="0">
                <a:latin typeface="Times New Roman" panose="02020603050405020304" pitchFamily="18" charset="0"/>
                <a:cs typeface="Times New Roman" panose="02020603050405020304" pitchFamily="18" charset="0"/>
              </a:rPr>
              <a:t>Soft tissue injuries</a:t>
            </a:r>
          </a:p>
          <a:p>
            <a:pPr lvl="1" algn="l" rtl="0"/>
            <a:r>
              <a:rPr lang="sr-Cyrl-RS" altLang="sr-Latn-RS" sz="1700" smtClean="0">
                <a:latin typeface="Times New Roman" panose="02020603050405020304" pitchFamily="18" charset="0"/>
                <a:cs typeface="Times New Roman" panose="02020603050405020304" pitchFamily="18" charset="0"/>
              </a:rPr>
              <a:t>Neurovascular injuries</a:t>
            </a:r>
          </a:p>
          <a:p>
            <a:pPr lvl="1" algn="l" rtl="0"/>
            <a:r>
              <a:rPr lang="sr-Cyrl-RS" altLang="sr-Latn-RS" sz="1700" smtClean="0">
                <a:latin typeface="Times New Roman" panose="02020603050405020304" pitchFamily="18" charset="0"/>
                <a:cs typeface="Times New Roman" panose="02020603050405020304" pitchFamily="18" charset="0"/>
              </a:rPr>
              <a:t>Ipsilateral injuries of the knee, ankle joint, diaphysis of the femur (</a:t>
            </a:r>
            <a:r>
              <a:rPr lang="sr-Latn-RS" altLang="sr-Latn-RS" sz="1700" smtClean="0">
                <a:latin typeface="Times New Roman" panose="02020603050405020304" pitchFamily="18" charset="0"/>
                <a:cs typeface="Times New Roman" panose="02020603050405020304" pitchFamily="18" charset="0"/>
              </a:rPr>
              <a:t>"Floating knee"</a:t>
            </a:r>
            <a:r>
              <a:rPr lang="sr-Cyrl-RS" altLang="sr-Latn-RS" sz="1700" smtClean="0">
                <a:latin typeface="Times New Roman" panose="02020603050405020304" pitchFamily="18" charset="0"/>
                <a:cs typeface="Times New Roman" panose="02020603050405020304" pitchFamily="18" charset="0"/>
              </a:rPr>
              <a:t>)</a:t>
            </a:r>
          </a:p>
        </p:txBody>
      </p:sp>
      <p:sp>
        <p:nvSpPr>
          <p:cNvPr id="7270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AF3DFBB-2535-49E4-B0C0-D7F451633209}" type="slidenum">
              <a:rPr lang="en-US" altLang="en-US">
                <a:solidFill>
                  <a:srgbClr val="898989"/>
                </a:solidFill>
              </a:rPr>
              <a:pPr rtl="0"/>
              <a:t>69</a:t>
            </a:fld>
            <a:endParaRPr lang="en-US" altLang="en-US" dirty="0">
              <a:solidFill>
                <a:srgbClr val="898989"/>
              </a:solidFill>
            </a:endParaRPr>
          </a:p>
        </p:txBody>
      </p:sp>
      <p:pic>
        <p:nvPicPr>
          <p:cNvPr id="7270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21532" r="19382" b="2861"/>
          <a:stretch>
            <a:fillRect/>
          </a:stretch>
        </p:blipFill>
        <p:spPr bwMode="auto">
          <a:xfrm>
            <a:off x="2203450" y="2722563"/>
            <a:ext cx="2368550" cy="399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722563"/>
            <a:ext cx="2368550" cy="399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400775"/>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p:cNvSpPr>
          <p:nvPr>
            <p:ph type="title"/>
          </p:nvPr>
        </p:nvSpPr>
        <p:spPr>
          <a:xfrm>
            <a:off x="0" y="1588"/>
            <a:ext cx="9144000" cy="655637"/>
          </a:xfrm>
        </p:spPr>
        <p:txBody>
          <a:bodyPr/>
          <a:lstStyle/>
          <a:p>
            <a:pPr rtl="0"/>
            <a:r>
              <a:rPr lang="sr-Cyrl-RS" altLang="sr-Latn-RS" sz="3200" dirty="0" smtClean="0">
                <a:latin typeface="Times New Roman" panose="02020603050405020304" pitchFamily="18" charset="0"/>
                <a:cs typeface="Times New Roman" panose="02020603050405020304" pitchFamily="18" charset="0"/>
              </a:rPr>
              <a:t>Femoral head fracture</a:t>
            </a:r>
            <a:endParaRPr lang="sr-Cyrl-RS" altLang="sr-Latn-RS" sz="3000" dirty="0" smtClean="0">
              <a:latin typeface="Times New Roman" panose="02020603050405020304" pitchFamily="18" charset="0"/>
              <a:cs typeface="Times New Roman" panose="02020603050405020304" pitchFamily="18" charset="0"/>
            </a:endParaRPr>
          </a:p>
        </p:txBody>
      </p:sp>
      <p:sp>
        <p:nvSpPr>
          <p:cNvPr id="921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Incidence: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 posterior hip dislocation, it is about 7-13%</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 case of anterior luxation of the hip, a fracture of the femoral head occurs in 65-70% of cases</a:t>
            </a:r>
          </a:p>
          <a:p>
            <a:pPr algn="l" rtl="0"/>
            <a:r>
              <a:rPr lang="sr-Cyrl-RS" altLang="sr-Latn-RS" sz="2000" b="1" u="sng" dirty="0" smtClean="0">
                <a:latin typeface="Times New Roman" panose="02020603050405020304" pitchFamily="18" charset="0"/>
                <a:cs typeface="Times New Roman" panose="02020603050405020304" pitchFamily="18" charset="0"/>
              </a:rPr>
              <a:t>Classification:</a:t>
            </a:r>
          </a:p>
          <a:p>
            <a:pPr lvl="1" algn="l" rtl="0"/>
            <a:r>
              <a:rPr lang="sr-Cyrl-RS" altLang="sr-Latn-RS" sz="1700" dirty="0" smtClean="0">
                <a:latin typeface="Times New Roman" panose="02020603050405020304" pitchFamily="18" charset="0"/>
                <a:cs typeface="Times New Roman" panose="02020603050405020304" pitchFamily="18" charset="0"/>
              </a:rPr>
              <a:t>According </a:t>
            </a:r>
            <a:r>
              <a:rPr lang="sr-Cyrl-RS" altLang="sr-Latn-RS" sz="1700" dirty="0" smtClean="0">
                <a:latin typeface="Times New Roman" panose="02020603050405020304" pitchFamily="18" charset="0"/>
                <a:cs typeface="Times New Roman" panose="02020603050405020304" pitchFamily="18" charset="0"/>
              </a:rPr>
              <a:t>to</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Pipkin</a:t>
            </a:r>
            <a:r>
              <a:rPr lang="en-US" altLang="sr-Latn-RS" sz="1700" dirty="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fractures </a:t>
            </a:r>
            <a:r>
              <a:rPr lang="sr-Cyrl-RS" altLang="sr-Latn-RS" sz="1700" dirty="0" smtClean="0">
                <a:latin typeface="Times New Roman" panose="02020603050405020304" pitchFamily="18" charset="0"/>
                <a:cs typeface="Times New Roman" panose="02020603050405020304" pitchFamily="18" charset="0"/>
              </a:rPr>
              <a:t>of the femoral head are divided into:</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 1 – Fracture of the femoral head caudal (distal) from the fovea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 2 – Fracture of the femoral head cephalad (proximal) to the fovea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 3 – Type 1 or 2 associated with a femoral neck fracture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 4 – Type 1 or 2 associated with an acetabulum fracture</a:t>
            </a:r>
          </a:p>
        </p:txBody>
      </p:sp>
      <p:sp>
        <p:nvSpPr>
          <p:cNvPr id="922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46FF51-5F7C-48B4-90BC-09446E303D66}" type="slidenum">
              <a:rPr lang="en-US" altLang="en-US">
                <a:solidFill>
                  <a:srgbClr val="898989"/>
                </a:solidFill>
              </a:rPr>
              <a:pPr algn="l" rtl="0"/>
              <a:t>7</a:t>
            </a:fld>
            <a:endParaRPr lang="en-US" altLang="en-US">
              <a:solidFill>
                <a:srgbClr val="898989"/>
              </a:solidFill>
            </a:endParaRPr>
          </a:p>
        </p:txBody>
      </p:sp>
      <p:pic>
        <p:nvPicPr>
          <p:cNvPr id="922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052861"/>
            <a:ext cx="7643812"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1"/>
          <p:cNvSpPr txBox="1">
            <a:spLocks noChangeArrowheads="1"/>
          </p:cNvSpPr>
          <p:nvPr/>
        </p:nvSpPr>
        <p:spPr bwMode="auto">
          <a:xfrm>
            <a:off x="1471613" y="6270625"/>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1</a:t>
            </a:r>
            <a:endParaRPr lang="en-US" altLang="en-US" sz="1400">
              <a:latin typeface="Times New Roman" panose="02020603050405020304" pitchFamily="18" charset="0"/>
              <a:cs typeface="Times New Roman" panose="02020603050405020304" pitchFamily="18" charset="0"/>
            </a:endParaRPr>
          </a:p>
        </p:txBody>
      </p:sp>
      <p:sp>
        <p:nvSpPr>
          <p:cNvPr id="9223" name="TextBox 6"/>
          <p:cNvSpPr txBox="1">
            <a:spLocks noChangeArrowheads="1"/>
          </p:cNvSpPr>
          <p:nvPr/>
        </p:nvSpPr>
        <p:spPr bwMode="auto">
          <a:xfrm>
            <a:off x="7091363" y="6278563"/>
            <a:ext cx="617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4</a:t>
            </a:r>
            <a:endParaRPr lang="en-US" altLang="en-US" sz="1400">
              <a:latin typeface="Times New Roman" panose="02020603050405020304" pitchFamily="18" charset="0"/>
              <a:cs typeface="Times New Roman" panose="02020603050405020304" pitchFamily="18" charset="0"/>
            </a:endParaRPr>
          </a:p>
        </p:txBody>
      </p:sp>
      <p:sp>
        <p:nvSpPr>
          <p:cNvPr id="9224" name="TextBox 7"/>
          <p:cNvSpPr txBox="1">
            <a:spLocks noChangeArrowheads="1"/>
          </p:cNvSpPr>
          <p:nvPr/>
        </p:nvSpPr>
        <p:spPr bwMode="auto">
          <a:xfrm>
            <a:off x="4973638" y="6278563"/>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3</a:t>
            </a:r>
            <a:endParaRPr lang="en-US" altLang="en-US" sz="1400">
              <a:latin typeface="Times New Roman" panose="02020603050405020304" pitchFamily="18" charset="0"/>
              <a:cs typeface="Times New Roman" panose="02020603050405020304" pitchFamily="18" charset="0"/>
            </a:endParaRPr>
          </a:p>
        </p:txBody>
      </p:sp>
      <p:sp>
        <p:nvSpPr>
          <p:cNvPr id="9225" name="TextBox 8"/>
          <p:cNvSpPr txBox="1">
            <a:spLocks noChangeArrowheads="1"/>
          </p:cNvSpPr>
          <p:nvPr/>
        </p:nvSpPr>
        <p:spPr bwMode="auto">
          <a:xfrm>
            <a:off x="3152775" y="6278563"/>
            <a:ext cx="615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2</a:t>
            </a:r>
            <a:endParaRPr lang="en-US" altLang="en-US" sz="1400">
              <a:latin typeface="Times New Roman" panose="02020603050405020304" pitchFamily="18" charset="0"/>
              <a:cs typeface="Times New Roman" panose="02020603050405020304" pitchFamily="18" charset="0"/>
            </a:endParaRPr>
          </a:p>
        </p:txBody>
      </p:sp>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3731"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Classification:</a:t>
            </a:r>
            <a:r>
              <a:rPr lang="sr-Cyrl-RS" altLang="sr-Latn-RS" sz="2000" smtClean="0">
                <a:latin typeface="Times New Roman" panose="02020603050405020304" pitchFamily="18" charset="0"/>
                <a:cs typeface="Times New Roman" panose="02020603050405020304" pitchFamily="18" charset="0"/>
              </a:rPr>
              <a:t>According to the anatomical localization (proximal, middle, distal 1/3), according to the fracture pattern (spiral, transverse, longitudinal, comminuted, segmental, etc.)</a:t>
            </a:r>
          </a:p>
          <a:p>
            <a:pPr lvl="1" algn="l" rtl="0"/>
            <a:r>
              <a:rPr lang="sr-Cyrl-RS" altLang="sr-Latn-RS" sz="1700" smtClean="0">
                <a:latin typeface="Times New Roman" panose="02020603050405020304" pitchFamily="18" charset="0"/>
                <a:cs typeface="Times New Roman" panose="02020603050405020304" pitchFamily="18" charset="0"/>
              </a:rPr>
              <a:t>AO classification:</a:t>
            </a:r>
          </a:p>
          <a:p>
            <a:pPr lvl="2" algn="l" rtl="0"/>
            <a:r>
              <a:rPr lang="sr-Cyrl-RS" altLang="sr-Latn-RS" sz="1600" smtClean="0">
                <a:latin typeface="Times New Roman" panose="02020603050405020304" pitchFamily="18" charset="0"/>
                <a:cs typeface="Times New Roman" panose="02020603050405020304" pitchFamily="18" charset="0"/>
              </a:rPr>
              <a:t>A</a:t>
            </a:r>
            <a:r>
              <a:rPr lang="sr-Latn-RS" altLang="sr-Latn-RS" sz="1600" smtClean="0">
                <a:latin typeface="Times New Roman" panose="02020603050405020304" pitchFamily="18" charset="0"/>
                <a:cs typeface="Times New Roman" panose="02020603050405020304" pitchFamily="18" charset="0"/>
              </a:rPr>
              <a:t>(</a:t>
            </a:r>
            <a:r>
              <a:rPr lang="sr-Cyrl-RS" altLang="sr-Latn-RS" sz="1600" smtClean="0">
                <a:latin typeface="Times New Roman" panose="02020603050405020304" pitchFamily="18" charset="0"/>
                <a:cs typeface="Times New Roman" panose="02020603050405020304" pitchFamily="18" charset="0"/>
              </a:rPr>
              <a:t>Simple</a:t>
            </a:r>
            <a:r>
              <a:rPr lang="sr-Latn-RS" altLang="sr-Latn-RS" sz="1600" smtClean="0">
                <a:latin typeface="Times New Roman" panose="02020603050405020304" pitchFamily="18" charset="0"/>
                <a:cs typeface="Times New Roman" panose="02020603050405020304" pitchFamily="18" charset="0"/>
              </a:rPr>
              <a:t>)</a:t>
            </a:r>
            <a:r>
              <a:rPr lang="sr-Cyrl-RS" altLang="sr-Latn-RS" sz="1600" smtClean="0">
                <a:latin typeface="Times New Roman" panose="02020603050405020304" pitchFamily="18" charset="0"/>
                <a:cs typeface="Times New Roman" panose="02020603050405020304" pitchFamily="18" charset="0"/>
              </a:rPr>
              <a:t>– Simple, non-communicating fractures</a:t>
            </a:r>
          </a:p>
          <a:p>
            <a:pPr lvl="2" algn="l" rtl="0"/>
            <a:r>
              <a:rPr lang="sr-Latn-RS" altLang="sr-Latn-RS" sz="1600" smtClean="0">
                <a:latin typeface="Times New Roman" panose="02020603050405020304" pitchFamily="18" charset="0"/>
                <a:cs typeface="Times New Roman" panose="02020603050405020304" pitchFamily="18" charset="0"/>
              </a:rPr>
              <a:t>B</a:t>
            </a:r>
            <a:r>
              <a:rPr lang="sr-Cyrl-RS" altLang="sr-Latn-RS" sz="1600" smtClean="0">
                <a:latin typeface="Times New Roman" panose="02020603050405020304" pitchFamily="18" charset="0"/>
                <a:cs typeface="Times New Roman" panose="02020603050405020304" pitchFamily="18" charset="0"/>
              </a:rPr>
              <a:t>(Wedge) – Fractures with</a:t>
            </a:r>
            <a:r>
              <a:rPr lang="sr-Latn-RS" altLang="sr-Latn-RS" sz="1600" smtClean="0">
                <a:latin typeface="Times New Roman" panose="02020603050405020304" pitchFamily="18" charset="0"/>
                <a:cs typeface="Times New Roman" panose="02020603050405020304" pitchFamily="18" charset="0"/>
              </a:rPr>
              <a:t>"butterfly"</a:t>
            </a:r>
            <a:r>
              <a:rPr lang="sr-Cyrl-RS" altLang="sr-Latn-RS" sz="1600" smtClean="0">
                <a:latin typeface="Times New Roman" panose="02020603050405020304" pitchFamily="18" charset="0"/>
                <a:cs typeface="Times New Roman" panose="02020603050405020304" pitchFamily="18" charset="0"/>
              </a:rPr>
              <a:t>or wedge fragments</a:t>
            </a:r>
            <a:endParaRPr lang="sr-Latn-RS" altLang="sr-Latn-RS" sz="1600" smtClean="0">
              <a:latin typeface="Times New Roman" panose="02020603050405020304" pitchFamily="18" charset="0"/>
              <a:cs typeface="Times New Roman" panose="02020603050405020304" pitchFamily="18" charset="0"/>
            </a:endParaRPr>
          </a:p>
          <a:p>
            <a:pPr lvl="2" algn="l" rtl="0"/>
            <a:r>
              <a:rPr lang="sr-Latn-RS" altLang="sr-Latn-RS" sz="1600" smtClean="0">
                <a:latin typeface="Times New Roman" panose="02020603050405020304" pitchFamily="18" charset="0"/>
                <a:cs typeface="Times New Roman" panose="02020603050405020304" pitchFamily="18" charset="0"/>
              </a:rPr>
              <a:t>C</a:t>
            </a:r>
            <a:r>
              <a:rPr lang="sr-Cyrl-RS" altLang="sr-Latn-RS" sz="1600" smtClean="0">
                <a:latin typeface="Times New Roman" panose="02020603050405020304" pitchFamily="18" charset="0"/>
                <a:cs typeface="Times New Roman" panose="02020603050405020304" pitchFamily="18" charset="0"/>
              </a:rPr>
              <a:t>(Complex) – Comminuted or segmental fractures</a:t>
            </a:r>
          </a:p>
        </p:txBody>
      </p:sp>
      <p:sp>
        <p:nvSpPr>
          <p:cNvPr id="7373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C282564-ABAD-406F-B988-B445E0668C19}" type="slidenum">
              <a:rPr lang="en-US" altLang="en-US">
                <a:solidFill>
                  <a:srgbClr val="898989"/>
                </a:solidFill>
              </a:rPr>
              <a:pPr rtl="0"/>
              <a:t>70</a:t>
            </a:fld>
            <a:endParaRPr lang="en-US" altLang="en-US" dirty="0">
              <a:solidFill>
                <a:srgbClr val="898989"/>
              </a:solidFill>
            </a:endParaRPr>
          </a:p>
        </p:txBody>
      </p:sp>
      <p:pic>
        <p:nvPicPr>
          <p:cNvPr id="7373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6725" y="2895600"/>
            <a:ext cx="313055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102175"/>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4755"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Pronounced soreness in the area of ​​the injured lower leg</a:t>
            </a:r>
          </a:p>
          <a:p>
            <a:pPr lvl="1" algn="l" rtl="0"/>
            <a:r>
              <a:rPr lang="sr-Cyrl-RS" altLang="sr-Latn-RS" sz="1700" dirty="0" smtClean="0">
                <a:latin typeface="Times New Roman" panose="02020603050405020304" pitchFamily="18" charset="0"/>
                <a:cs typeface="Times New Roman" panose="02020603050405020304" pitchFamily="18" charset="0"/>
              </a:rPr>
              <a:t>Swelling, with or without signs of hematoma</a:t>
            </a:r>
          </a:p>
          <a:p>
            <a:pPr lvl="1" algn="l" rtl="0"/>
            <a:r>
              <a:rPr lang="sr-Cyrl-RS" altLang="sr-Latn-RS" sz="1700" dirty="0" smtClean="0">
                <a:latin typeface="Times New Roman" panose="02020603050405020304" pitchFamily="18" charset="0"/>
                <a:cs typeface="Times New Roman" panose="02020603050405020304" pitchFamily="18" charset="0"/>
              </a:rPr>
              <a:t>Crepitations</a:t>
            </a:r>
          </a:p>
          <a:p>
            <a:pPr lvl="1" algn="l" rtl="0"/>
            <a:r>
              <a:rPr lang="sr-Cyrl-RS" altLang="sr-Latn-RS" sz="1700" dirty="0" smtClean="0">
                <a:latin typeface="Times New Roman" panose="02020603050405020304" pitchFamily="18" charset="0"/>
                <a:cs typeface="Times New Roman" panose="02020603050405020304" pitchFamily="18" charset="0"/>
              </a:rPr>
              <a:t>Visible deformity</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Limited active and passive movements</a:t>
            </a:r>
          </a:p>
          <a:p>
            <a:pPr lvl="1" algn="l" rtl="0"/>
            <a:r>
              <a:rPr lang="sr-Cyrl-RS" altLang="sr-Latn-RS" sz="1700" dirty="0" smtClean="0">
                <a:latin typeface="Times New Roman" panose="02020603050405020304" pitchFamily="18" charset="0"/>
                <a:cs typeface="Times New Roman" panose="02020603050405020304" pitchFamily="18" charset="0"/>
              </a:rPr>
              <a:t>Combined soft-tissue injuries, skin condition, adjacent joints, evaluation of neurovascular structures</a:t>
            </a:r>
          </a:p>
          <a:p>
            <a:pPr lvl="1" algn="l" rtl="0"/>
            <a:endParaRPr lang="sr-Cyrl-RS" altLang="sr-Latn-RS" sz="17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Cyrl-RS" altLang="sr-Latn-RS" sz="1700" dirty="0" smtClean="0">
                <a:latin typeface="Times New Roman" panose="02020603050405020304" pitchFamily="18" charset="0"/>
                <a:cs typeface="Times New Roman" panose="02020603050405020304" pitchFamily="18" charset="0"/>
              </a:rPr>
              <a:t>AP and profile view of the injured lower leg with adjacent joints</a:t>
            </a:r>
          </a:p>
          <a:p>
            <a:pPr lvl="1" algn="l" rtl="0"/>
            <a:r>
              <a:rPr lang="sr-Latn-RS" altLang="sr-Latn-RS" sz="1700" dirty="0" smtClean="0">
                <a:latin typeface="Times New Roman" panose="02020603050405020304" pitchFamily="18" charset="0"/>
                <a:cs typeface="Times New Roman" panose="02020603050405020304" pitchFamily="18" charset="0"/>
              </a:rPr>
              <a:t>MDCT:</a:t>
            </a:r>
            <a:r>
              <a:rPr lang="sr-Cyrl-RS" altLang="sr-Latn-RS" sz="1700" dirty="0" smtClean="0">
                <a:latin typeface="Times New Roman" panose="02020603050405020304" pitchFamily="18" charset="0"/>
                <a:cs typeface="Times New Roman" panose="02020603050405020304" pitchFamily="18" charset="0"/>
              </a:rPr>
              <a:t>In case of complex fractures, fractures at the metaphyseal-diaphyseal joints, in case of articular propagation</a:t>
            </a:r>
          </a:p>
          <a:p>
            <a:pPr lvl="1" algn="l" rtl="0"/>
            <a:r>
              <a:rPr lang="en-US" altLang="sr-Latn-RS" sz="1700" dirty="0" smtClean="0">
                <a:latin typeface="Times New Roman" panose="02020603050405020304" pitchFamily="18" charset="0"/>
                <a:cs typeface="Times New Roman" panose="02020603050405020304" pitchFamily="18" charset="0"/>
              </a:rPr>
              <a:t>ECHO</a:t>
            </a:r>
          </a:p>
          <a:p>
            <a:pPr lvl="1" algn="l" rtl="0"/>
            <a:r>
              <a:rPr lang="en-US" altLang="sr-Latn-RS" sz="1700" dirty="0" smtClean="0">
                <a:latin typeface="Times New Roman" panose="02020603050405020304" pitchFamily="18" charset="0"/>
                <a:cs typeface="Times New Roman" panose="02020603050405020304" pitchFamily="18" charset="0"/>
              </a:rPr>
              <a:t>MRI</a:t>
            </a:r>
            <a:r>
              <a:rPr lang="sr-Cyrl-RS" altLang="sr-Latn-RS" sz="1700" dirty="0" smtClean="0">
                <a:latin typeface="Times New Roman" panose="02020603050405020304" pitchFamily="18" charset="0"/>
                <a:cs typeface="Times New Roman" panose="02020603050405020304" pitchFamily="18" charset="0"/>
              </a:rPr>
              <a:t>: Assessment of soft tissue condition</a:t>
            </a:r>
          </a:p>
        </p:txBody>
      </p:sp>
      <p:sp>
        <p:nvSpPr>
          <p:cNvPr id="7475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1BE4283-F297-4DDC-96FF-F13A8E96EDB5}" type="slidenum">
              <a:rPr lang="en-US" altLang="en-US">
                <a:solidFill>
                  <a:srgbClr val="898989"/>
                </a:solidFill>
              </a:rPr>
              <a:pPr rtl="0"/>
              <a:t>71</a:t>
            </a:fld>
            <a:endParaRPr lang="en-US" altLang="en-US" dirty="0">
              <a:solidFill>
                <a:srgbClr val="898989"/>
              </a:solidFill>
            </a:endParaRPr>
          </a:p>
        </p:txBody>
      </p:sp>
    </p:spTree>
    <p:extLst>
      <p:ext uri="{BB962C8B-B14F-4D97-AF65-F5344CB8AC3E}">
        <p14:creationId xmlns:p14="http://schemas.microsoft.com/office/powerpoint/2010/main" val="4033523836"/>
      </p:ext>
    </p:extLst>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pic>
        <p:nvPicPr>
          <p:cNvPr id="75779" name="Content Placeholder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4054" t="3333" r="4742" b="2930"/>
          <a:stretch>
            <a:fillRect/>
          </a:stretch>
        </p:blipFill>
        <p:spPr>
          <a:xfrm>
            <a:off x="1331913" y="1104900"/>
            <a:ext cx="3455987" cy="4916488"/>
          </a:xfrm>
        </p:spPr>
      </p:pic>
      <p:sp>
        <p:nvSpPr>
          <p:cNvPr id="7578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2482AE5-8A29-4EDD-ABF7-DDDFDEFE01A9}" type="slidenum">
              <a:rPr lang="en-US" altLang="en-US">
                <a:solidFill>
                  <a:srgbClr val="898989"/>
                </a:solidFill>
              </a:rPr>
              <a:pPr rtl="0"/>
              <a:t>72</a:t>
            </a:fld>
            <a:endParaRPr lang="en-US" altLang="en-US" dirty="0">
              <a:solidFill>
                <a:srgbClr val="898989"/>
              </a:solidFill>
            </a:endParaRPr>
          </a:p>
        </p:txBody>
      </p:sp>
      <p:pic>
        <p:nvPicPr>
          <p:cNvPr id="7578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150" y="1104900"/>
            <a:ext cx="3552825" cy="491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8098006"/>
      </p:ext>
    </p:extLst>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6803"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Initial treatment: Adequate repositioning and immobilization, until a decision is made on definitive treatment</a:t>
            </a:r>
          </a:p>
          <a:p>
            <a:pPr lvl="1" algn="l" rtl="0"/>
            <a:r>
              <a:rPr lang="sr-Cyrl-RS" altLang="sr-Latn-RS" sz="1700" dirty="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treatment – ​​Closed reposition and immobilization with an above-knee plaster splint if the fracture is stable, without significant soft tissue injury, with less than 5° of rotation or angulation of the fragments.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treatment – ​​Unstable fractures, compromised soft-tissue envelope, angulation or rotation of fragments over 5° or shortening over 2</a:t>
            </a:r>
            <a:r>
              <a:rPr lang="sr-Latn-RS" altLang="sr-Latn-RS" sz="1600" dirty="0" smtClean="0">
                <a:latin typeface="Times New Roman" panose="02020603050405020304" pitchFamily="18" charset="0"/>
                <a:cs typeface="Times New Roman" panose="02020603050405020304" pitchFamily="18" charset="0"/>
              </a:rPr>
              <a:t>cm</a:t>
            </a:r>
          </a:p>
          <a:p>
            <a:pPr algn="l" rtl="0"/>
            <a:r>
              <a:rPr lang="sr-Cyrl-RS" altLang="sr-Latn-RS" sz="2000" b="1" u="sng" dirty="0"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dirty="0" smtClean="0">
                <a:latin typeface="Times New Roman" panose="02020603050405020304" pitchFamily="18" charset="0"/>
                <a:cs typeface="Times New Roman" panose="02020603050405020304" pitchFamily="18" charset="0"/>
              </a:rPr>
              <a:t>Extramedullary fixation (Different types of plates)</a:t>
            </a:r>
          </a:p>
          <a:p>
            <a:pPr lvl="1" algn="l" rtl="0"/>
            <a:r>
              <a:rPr lang="sr-Cyrl-RS" altLang="sr-Latn-RS" sz="1700" dirty="0" smtClean="0">
                <a:latin typeface="Times New Roman" panose="02020603050405020304" pitchFamily="18" charset="0"/>
                <a:cs typeface="Times New Roman" panose="02020603050405020304" pitchFamily="18" charset="0"/>
              </a:rPr>
              <a:t>Intramedullary fixation (Different types of intramedullary </a:t>
            </a:r>
            <a:r>
              <a:rPr lang="en-GB" altLang="sr-Latn-RS" sz="1700" dirty="0" smtClean="0">
                <a:latin typeface="Times New Roman" panose="02020603050405020304" pitchFamily="18" charset="0"/>
                <a:cs typeface="Times New Roman" panose="02020603050405020304" pitchFamily="18" charset="0"/>
              </a:rPr>
              <a:t>nails</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External fixation</a:t>
            </a:r>
          </a:p>
          <a:p>
            <a:pPr algn="l" rtl="0"/>
            <a:r>
              <a:rPr lang="sr-Cyrl-RS" altLang="sr-Latn-RS" sz="2000" b="1" u="sng" dirty="0" smtClean="0">
                <a:latin typeface="Times New Roman" panose="02020603050405020304" pitchFamily="18" charset="0"/>
                <a:cs typeface="Times New Roman" panose="02020603050405020304" pitchFamily="18" charset="0"/>
              </a:rPr>
              <a:t>Open </a:t>
            </a:r>
            <a:r>
              <a:rPr lang="en-GB" altLang="sr-Latn-RS" sz="2000" b="1" u="sng" dirty="0" err="1" smtClean="0">
                <a:latin typeface="Times New Roman" panose="02020603050405020304" pitchFamily="18" charset="0"/>
                <a:cs typeface="Times New Roman" panose="02020603050405020304" pitchFamily="18" charset="0"/>
              </a:rPr>
              <a:t>Tibial</a:t>
            </a:r>
            <a:r>
              <a:rPr lang="en-GB" altLang="sr-Latn-RS" sz="2000" b="1" u="sng" dirty="0" smtClean="0">
                <a:latin typeface="Times New Roman" panose="02020603050405020304" pitchFamily="18" charset="0"/>
                <a:cs typeface="Times New Roman" panose="02020603050405020304" pitchFamily="18" charset="0"/>
              </a:rPr>
              <a:t> shaft fractures</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Fracture stability</a:t>
            </a:r>
          </a:p>
          <a:p>
            <a:pPr lvl="1" algn="l" rtl="0"/>
            <a:r>
              <a:rPr lang="sr-Cyrl-RS" altLang="sr-Latn-RS" sz="1700" dirty="0" smtClean="0">
                <a:latin typeface="Times New Roman" panose="02020603050405020304" pitchFamily="18" charset="0"/>
                <a:cs typeface="Times New Roman" panose="02020603050405020304" pitchFamily="18" charset="0"/>
              </a:rPr>
              <a:t>Biologically safe and clean wound</a:t>
            </a:r>
          </a:p>
          <a:p>
            <a:pPr lvl="1" algn="l" rtl="0"/>
            <a:r>
              <a:rPr lang="sr-Cyrl-RS" altLang="sr-Latn-RS" sz="1700" dirty="0" smtClean="0">
                <a:latin typeface="Times New Roman" panose="02020603050405020304" pitchFamily="18" charset="0"/>
                <a:cs typeface="Times New Roman" panose="02020603050405020304" pitchFamily="18" charset="0"/>
              </a:rPr>
              <a:t>Adequate wound treatment, preservation of soft tissues, antibiotic therapy, anti-tetanus protection, thromboprophylactic therapy and care</a:t>
            </a:r>
          </a:p>
        </p:txBody>
      </p:sp>
      <p:sp>
        <p:nvSpPr>
          <p:cNvPr id="7680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8E0F8E72-3B37-4E49-942A-01CC392D33CD}" type="slidenum">
              <a:rPr lang="en-US" altLang="en-US">
                <a:solidFill>
                  <a:srgbClr val="898989"/>
                </a:solidFill>
              </a:rPr>
              <a:pPr rtl="0"/>
              <a:t>73</a:t>
            </a:fld>
            <a:endParaRPr lang="en-US" altLang="en-US" dirty="0">
              <a:solidFill>
                <a:srgbClr val="898989"/>
              </a:solidFill>
            </a:endParaRPr>
          </a:p>
        </p:txBody>
      </p:sp>
    </p:spTree>
    <p:extLst>
      <p:ext uri="{BB962C8B-B14F-4D97-AF65-F5344CB8AC3E}">
        <p14:creationId xmlns:p14="http://schemas.microsoft.com/office/powerpoint/2010/main" val="2639498503"/>
      </p:ext>
    </p:extLst>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7827"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B4529FA4-B97F-4F27-8355-D535A660389B}" type="slidenum">
              <a:rPr lang="en-US" altLang="en-US">
                <a:solidFill>
                  <a:srgbClr val="898989"/>
                </a:solidFill>
              </a:rPr>
              <a:pPr rtl="0"/>
              <a:t>74</a:t>
            </a:fld>
            <a:endParaRPr lang="en-US" altLang="en-US" dirty="0">
              <a:solidFill>
                <a:srgbClr val="898989"/>
              </a:solidFill>
            </a:endParaRPr>
          </a:p>
        </p:txBody>
      </p:sp>
      <p:pic>
        <p:nvPicPr>
          <p:cNvPr id="778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5988" y="657225"/>
            <a:ext cx="197961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Picture 5"/>
          <p:cNvPicPr>
            <a:picLocks noChangeAspect="1" noChangeArrowheads="1"/>
          </p:cNvPicPr>
          <p:nvPr/>
        </p:nvPicPr>
        <p:blipFill>
          <a:blip r:embed="rId3">
            <a:extLst>
              <a:ext uri="{28A0092B-C50C-407E-A947-70E740481C1C}">
                <a14:useLocalDpi xmlns:a14="http://schemas.microsoft.com/office/drawing/2010/main" val="0"/>
              </a:ext>
            </a:extLst>
          </a:blip>
          <a:srcRect r="4086"/>
          <a:stretch>
            <a:fillRect/>
          </a:stretch>
        </p:blipFill>
        <p:spPr bwMode="auto">
          <a:xfrm>
            <a:off x="7031038" y="657225"/>
            <a:ext cx="197961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3721100"/>
            <a:ext cx="197961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3588" y="3721100"/>
            <a:ext cx="197802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2" name="Picture 2"/>
          <p:cNvPicPr>
            <a:picLocks noChangeAspect="1" noChangeArrowheads="1"/>
          </p:cNvPicPr>
          <p:nvPr/>
        </p:nvPicPr>
        <p:blipFill>
          <a:blip r:embed="rId6">
            <a:extLst>
              <a:ext uri="{28A0092B-C50C-407E-A947-70E740481C1C}">
                <a14:useLocalDpi xmlns:a14="http://schemas.microsoft.com/office/drawing/2010/main" val="0"/>
              </a:ext>
            </a:extLst>
          </a:blip>
          <a:srcRect l="57928" b="57770"/>
          <a:stretch>
            <a:fillRect/>
          </a:stretch>
        </p:blipFill>
        <p:spPr bwMode="auto">
          <a:xfrm>
            <a:off x="2420938" y="657225"/>
            <a:ext cx="197961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3" name="Picture 10"/>
          <p:cNvPicPr>
            <a:picLocks noChangeAspect="1" noChangeArrowheads="1"/>
          </p:cNvPicPr>
          <p:nvPr/>
        </p:nvPicPr>
        <p:blipFill>
          <a:blip r:embed="rId7">
            <a:extLst>
              <a:ext uri="{28A0092B-C50C-407E-A947-70E740481C1C}">
                <a14:useLocalDpi xmlns:a14="http://schemas.microsoft.com/office/drawing/2010/main" val="0"/>
              </a:ext>
            </a:extLst>
          </a:blip>
          <a:srcRect l="51836" r="24567"/>
          <a:stretch>
            <a:fillRect/>
          </a:stretch>
        </p:blipFill>
        <p:spPr bwMode="auto">
          <a:xfrm>
            <a:off x="5535421" y="3735387"/>
            <a:ext cx="19780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1384586"/>
      </p:ext>
    </p:extLst>
  </p:cSld>
  <p:clrMapOvr>
    <a:masterClrMapping/>
  </p:clrMapOvr>
  <p:transition>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shaft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8851"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Non-operative 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Start </a:t>
            </a:r>
            <a:r>
              <a:rPr lang="en-GB" altLang="sr-Latn-RS" sz="1600" dirty="0" smtClean="0">
                <a:latin typeface="Times New Roman" panose="02020603050405020304" pitchFamily="18" charset="0"/>
                <a:cs typeface="Times New Roman" panose="02020603050405020304" pitchFamily="18" charset="0"/>
              </a:rPr>
              <a:t>weight-bearing </a:t>
            </a:r>
            <a:r>
              <a:rPr lang="sr-Cyrl-RS" altLang="sr-Latn-RS" sz="1600" dirty="0" smtClean="0">
                <a:latin typeface="Times New Roman" panose="02020603050405020304" pitchFamily="18" charset="0"/>
                <a:cs typeface="Times New Roman" panose="02020603050405020304" pitchFamily="18" charset="0"/>
              </a:rPr>
              <a:t>as </a:t>
            </a:r>
            <a:r>
              <a:rPr lang="sr-Cyrl-RS" altLang="sr-Latn-RS" sz="1600" dirty="0" smtClean="0">
                <a:latin typeface="Times New Roman" panose="02020603050405020304" pitchFamily="18" charset="0"/>
                <a:cs typeface="Times New Roman" panose="02020603050405020304" pitchFamily="18" charset="0"/>
              </a:rPr>
              <a:t>soon as possible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4-6 weeks after injury – Circular cast with heel rise</a:t>
            </a:r>
          </a:p>
          <a:p>
            <a:pPr lvl="1" algn="l" rtl="0"/>
            <a:r>
              <a:rPr lang="sr-Cyrl-RS" altLang="sr-Latn-RS" sz="1700" dirty="0" smtClean="0">
                <a:latin typeface="Times New Roman" panose="02020603050405020304" pitchFamily="18" charset="0"/>
                <a:cs typeface="Times New Roman" panose="02020603050405020304" pitchFamily="18" charset="0"/>
              </a:rPr>
              <a:t>Extramedullary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Early verticalization without support on the operated leg for 6-8 weeks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Full support is allowed after complete recorticalization of the fracture</a:t>
            </a:r>
          </a:p>
          <a:p>
            <a:pPr lvl="1" algn="l" rtl="0"/>
            <a:r>
              <a:rPr lang="sr-Cyrl-RS" altLang="sr-Latn-RS" sz="1700" dirty="0" smtClean="0">
                <a:latin typeface="Times New Roman" panose="02020603050405020304" pitchFamily="18" charset="0"/>
                <a:cs typeface="Times New Roman" panose="02020603050405020304" pitchFamily="18" charset="0"/>
              </a:rPr>
              <a:t>Intramedullary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Verticalization with support up to 50% of body weight immediately after surgery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Full support after 3-4 weeks</a:t>
            </a:r>
          </a:p>
          <a:p>
            <a:pPr lvl="1" algn="l" rtl="0"/>
            <a:r>
              <a:rPr lang="sr-Cyrl-RS" altLang="sr-Latn-RS" sz="1700" dirty="0" smtClean="0">
                <a:latin typeface="Times New Roman" panose="02020603050405020304" pitchFamily="18" charset="0"/>
                <a:cs typeface="Times New Roman" panose="02020603050405020304" pitchFamily="18" charset="0"/>
              </a:rPr>
              <a:t>Physical therapy and rehabilitation begins immediately after stabilization of the fracture, regardless of the type of fixation, in order to strengthen the musculature and maintain mobility, accelerate the regeneration of soft tissue and skin.</a:t>
            </a: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sr-Cyrl-RS" altLang="sr-Latn-RS" sz="1700" dirty="0" smtClean="0">
                <a:latin typeface="Times New Roman" panose="02020603050405020304" pitchFamily="18" charset="0"/>
                <a:cs typeface="Times New Roman" panose="02020603050405020304" pitchFamily="18" charset="0"/>
              </a:rPr>
              <a:t>Non-union</a:t>
            </a:r>
          </a:p>
          <a:p>
            <a:pPr lvl="1" algn="l" rtl="0"/>
            <a:r>
              <a:rPr lang="sr-Cyrl-RS" altLang="sr-Latn-RS" sz="1700" dirty="0" smtClean="0">
                <a:latin typeface="Times New Roman" panose="02020603050405020304" pitchFamily="18" charset="0"/>
                <a:cs typeface="Times New Roman" panose="02020603050405020304" pitchFamily="18" charset="0"/>
              </a:rPr>
              <a:t>Malposition</a:t>
            </a:r>
          </a:p>
          <a:p>
            <a:pPr lvl="1" algn="l" rtl="0"/>
            <a:r>
              <a:rPr lang="sr-Cyrl-RS" altLang="sr-Latn-RS" sz="1700" dirty="0" smtClean="0">
                <a:latin typeface="Times New Roman" panose="02020603050405020304" pitchFamily="18" charset="0"/>
                <a:cs typeface="Times New Roman" panose="02020603050405020304" pitchFamily="18" charset="0"/>
              </a:rPr>
              <a:t>Pseudoarthrosis</a:t>
            </a:r>
          </a:p>
          <a:p>
            <a:pPr lvl="1" algn="l" rtl="0"/>
            <a:r>
              <a:rPr lang="sr-Cyrl-RS" altLang="sr-Latn-RS" sz="1700" dirty="0" smtClean="0">
                <a:latin typeface="Times New Roman" panose="02020603050405020304" pitchFamily="18" charset="0"/>
                <a:cs typeface="Times New Roman" panose="02020603050405020304" pitchFamily="18" charset="0"/>
              </a:rPr>
              <a:t>Chronic pain</a:t>
            </a:r>
          </a:p>
          <a:p>
            <a:pPr lvl="1" algn="l" rtl="0"/>
            <a:r>
              <a:rPr lang="sr-Cyrl-RS" altLang="sr-Latn-RS" sz="1700" dirty="0" smtClean="0">
                <a:latin typeface="Times New Roman" panose="02020603050405020304" pitchFamily="18" charset="0"/>
                <a:cs typeface="Times New Roman" panose="02020603050405020304" pitchFamily="18" charset="0"/>
              </a:rPr>
              <a:t>Migration </a:t>
            </a:r>
            <a:r>
              <a:rPr lang="sr-Cyrl-RS" altLang="sr-Latn-RS" sz="1700" dirty="0" smtClean="0">
                <a:latin typeface="Times New Roman" panose="02020603050405020304" pitchFamily="18" charset="0"/>
                <a:cs typeface="Times New Roman" panose="02020603050405020304" pitchFamily="18" charset="0"/>
              </a:rPr>
              <a:t>o</a:t>
            </a:r>
            <a:r>
              <a:rPr lang="en-GB" altLang="sr-Latn-RS" sz="1700" dirty="0" smtClean="0">
                <a:latin typeface="Times New Roman" panose="02020603050405020304" pitchFamily="18" charset="0"/>
                <a:cs typeface="Times New Roman" panose="02020603050405020304" pitchFamily="18" charset="0"/>
              </a:rPr>
              <a:t>r breakage</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of the osteosynthetic material</a:t>
            </a:r>
          </a:p>
          <a:p>
            <a:pPr lvl="1" algn="l" rtl="0"/>
            <a:r>
              <a:rPr lang="sr-Cyrl-RS" altLang="sr-Latn-RS" sz="1700" dirty="0" smtClean="0">
                <a:latin typeface="Times New Roman" panose="02020603050405020304" pitchFamily="18" charset="0"/>
                <a:cs typeface="Times New Roman" panose="02020603050405020304" pitchFamily="18" charset="0"/>
              </a:rPr>
              <a:t>Infections</a:t>
            </a:r>
          </a:p>
        </p:txBody>
      </p:sp>
      <p:sp>
        <p:nvSpPr>
          <p:cNvPr id="7885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A495A85B-4EEA-4798-8D01-3399DA6AE072}" type="slidenum">
              <a:rPr lang="en-US" altLang="en-US">
                <a:solidFill>
                  <a:srgbClr val="898989"/>
                </a:solidFill>
              </a:rPr>
              <a:pPr rtl="0"/>
              <a:t>75</a:t>
            </a:fld>
            <a:endParaRPr lang="en-US" altLang="en-US" dirty="0">
              <a:solidFill>
                <a:srgbClr val="898989"/>
              </a:solidFill>
            </a:endParaRPr>
          </a:p>
        </p:txBody>
      </p:sp>
    </p:spTree>
    <p:extLst>
      <p:ext uri="{BB962C8B-B14F-4D97-AF65-F5344CB8AC3E}">
        <p14:creationId xmlns:p14="http://schemas.microsoft.com/office/powerpoint/2010/main" val="9676369"/>
      </p:ext>
    </p:extLst>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79875"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The roof of the ankle joint, which continues with the medial malleolus on the inner side at an angle of 110°, laterally articulates with the fibula</a:t>
            </a:r>
          </a:p>
          <a:p>
            <a:pPr lvl="1" algn="l" rtl="0"/>
            <a:r>
              <a:rPr lang="sr-Cyrl-RS" altLang="sr-Latn-RS" sz="1700" dirty="0" smtClean="0">
                <a:latin typeface="Times New Roman" panose="02020603050405020304" pitchFamily="18" charset="0"/>
                <a:cs typeface="Times New Roman" panose="02020603050405020304" pitchFamily="18" charset="0"/>
              </a:rPr>
              <a:t>3 groups of ligaments: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Syndes</a:t>
            </a:r>
            <a:r>
              <a:rPr lang="en-GB" altLang="sr-Latn-RS" sz="1600" dirty="0" err="1" smtClean="0">
                <a:latin typeface="Times New Roman" panose="02020603050405020304" pitchFamily="18" charset="0"/>
                <a:cs typeface="Times New Roman" panose="02020603050405020304" pitchFamily="18" charset="0"/>
              </a:rPr>
              <a:t>mosis</a:t>
            </a:r>
            <a:endParaRPr lang="sr-Cyrl-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M</a:t>
            </a:r>
            <a:r>
              <a:rPr lang="sr-Cyrl-RS" altLang="sr-Latn-RS" sz="1600" dirty="0" smtClean="0">
                <a:latin typeface="Times New Roman" panose="02020603050405020304" pitchFamily="18" charset="0"/>
                <a:cs typeface="Times New Roman" panose="02020603050405020304" pitchFamily="18" charset="0"/>
              </a:rPr>
              <a:t>edial </a:t>
            </a:r>
            <a:r>
              <a:rPr lang="sr-Cyrl-RS" altLang="sr-Latn-RS" sz="1600" dirty="0" smtClean="0">
                <a:latin typeface="Times New Roman" panose="02020603050405020304" pitchFamily="18" charset="0"/>
                <a:cs typeface="Times New Roman" panose="02020603050405020304" pitchFamily="18" charset="0"/>
              </a:rPr>
              <a:t>collateral (deltoid)</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Lateral collateral</a:t>
            </a:r>
          </a:p>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Up to 10% of all lower extremity fractures</a:t>
            </a:r>
          </a:p>
          <a:p>
            <a:pPr lvl="1" algn="l" rtl="0"/>
            <a:r>
              <a:rPr lang="sr-Cyrl-RS" altLang="sr-Latn-RS" sz="1700" dirty="0" smtClean="0">
                <a:latin typeface="Times New Roman" panose="02020603050405020304" pitchFamily="18" charset="0"/>
                <a:cs typeface="Times New Roman" panose="02020603050405020304" pitchFamily="18" charset="0"/>
              </a:rPr>
              <a:t>More often in men</a:t>
            </a:r>
          </a:p>
          <a:p>
            <a:pPr lvl="1" algn="l" rtl="0"/>
            <a:r>
              <a:rPr lang="sr-Cyrl-RS" altLang="sr-Latn-RS" sz="1700" dirty="0" smtClean="0">
                <a:latin typeface="Times New Roman" panose="02020603050405020304" pitchFamily="18" charset="0"/>
                <a:cs typeface="Times New Roman" panose="02020603050405020304" pitchFamily="18" charset="0"/>
              </a:rPr>
              <a:t>Predominantly at the age of 35-40, less often in children and the elderly</a:t>
            </a:r>
          </a:p>
          <a:p>
            <a:pPr algn="l" rtl="0"/>
            <a:r>
              <a:rPr lang="sr-Cyrl-RS" altLang="sr-Latn-RS" sz="2000" b="1" u="sng" dirty="0" smtClean="0">
                <a:latin typeface="Times New Roman" panose="02020603050405020304" pitchFamily="18" charset="0"/>
                <a:cs typeface="Times New Roman" panose="02020603050405020304" pitchFamily="18" charset="0"/>
              </a:rPr>
              <a:t>Mechanism of injury:</a:t>
            </a:r>
          </a:p>
          <a:p>
            <a:pPr lvl="1" algn="l" rtl="0"/>
            <a:r>
              <a:rPr lang="sr-Cyrl-RS" altLang="sr-Latn-RS" sz="1700" dirty="0" smtClean="0">
                <a:latin typeface="Times New Roman" panose="02020603050405020304" pitchFamily="18" charset="0"/>
                <a:cs typeface="Times New Roman" panose="02020603050405020304" pitchFamily="18" charset="0"/>
              </a:rPr>
              <a:t>Compression (axial load) - Comminution or impaction of fragments occurs</a:t>
            </a:r>
          </a:p>
          <a:p>
            <a:pPr lvl="1" algn="l" rtl="0"/>
            <a:r>
              <a:rPr lang="sr-Cyrl-RS" altLang="sr-Latn-RS" sz="1700" dirty="0" smtClean="0">
                <a:latin typeface="Times New Roman" panose="02020603050405020304" pitchFamily="18" charset="0"/>
                <a:cs typeface="Times New Roman" panose="02020603050405020304" pitchFamily="18" charset="0"/>
              </a:rPr>
              <a:t>High-energy trauma</a:t>
            </a:r>
          </a:p>
          <a:p>
            <a:pPr lvl="1" algn="l" rtl="0"/>
            <a:r>
              <a:rPr lang="sr-Cyrl-RS" altLang="sr-Latn-RS" sz="1700" dirty="0" smtClean="0">
                <a:latin typeface="Times New Roman" panose="02020603050405020304" pitchFamily="18" charset="0"/>
                <a:cs typeface="Times New Roman" panose="02020603050405020304" pitchFamily="18" charset="0"/>
              </a:rPr>
              <a:t>The position of the foot at the moment of the greatest axial load</a:t>
            </a:r>
          </a:p>
          <a:p>
            <a:pPr algn="l" rtl="0"/>
            <a:r>
              <a:rPr lang="sr-Cyrl-RS" altLang="sr-Latn-RS" sz="2000" b="1" u="sng" dirty="0" smtClean="0">
                <a:latin typeface="Times New Roman" panose="02020603050405020304" pitchFamily="18" charset="0"/>
                <a:cs typeface="Times New Roman" panose="02020603050405020304" pitchFamily="18" charset="0"/>
              </a:rPr>
              <a:t>Associated injuries:</a:t>
            </a:r>
          </a:p>
          <a:p>
            <a:pPr lvl="1" algn="l" rtl="0"/>
            <a:r>
              <a:rPr lang="sr-Cyrl-RS" altLang="sr-Latn-RS" sz="1700" dirty="0" smtClean="0">
                <a:latin typeface="Times New Roman" panose="02020603050405020304" pitchFamily="18" charset="0"/>
                <a:cs typeface="Times New Roman" panose="02020603050405020304" pitchFamily="18" charset="0"/>
              </a:rPr>
              <a:t>Associated fractures in 10-15% of cases</a:t>
            </a:r>
          </a:p>
          <a:p>
            <a:pPr lvl="1" algn="l" rtl="0"/>
            <a:r>
              <a:rPr lang="sr-Cyrl-RS" altLang="sr-Latn-RS" sz="1700" dirty="0" smtClean="0">
                <a:latin typeface="Times New Roman" panose="02020603050405020304" pitchFamily="18" charset="0"/>
                <a:cs typeface="Times New Roman" panose="02020603050405020304" pitchFamily="18" charset="0"/>
              </a:rPr>
              <a:t>Open soft-tissue injury in about 20% of cases</a:t>
            </a:r>
          </a:p>
          <a:p>
            <a:pPr lvl="1" algn="l" rtl="0"/>
            <a:r>
              <a:rPr lang="sr-Cyrl-RS" altLang="sr-Latn-RS" sz="1700" dirty="0" smtClean="0">
                <a:latin typeface="Times New Roman" panose="02020603050405020304" pitchFamily="18" charset="0"/>
                <a:cs typeface="Times New Roman" panose="02020603050405020304" pitchFamily="18" charset="0"/>
              </a:rPr>
              <a:t>Other organ systems (head, chest, abdomen)</a:t>
            </a:r>
          </a:p>
        </p:txBody>
      </p:sp>
      <p:sp>
        <p:nvSpPr>
          <p:cNvPr id="7987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119113B-258C-40A1-9316-CF869201E5B4}" type="slidenum">
              <a:rPr lang="en-US" altLang="en-US">
                <a:solidFill>
                  <a:srgbClr val="898989"/>
                </a:solidFill>
              </a:rPr>
              <a:pPr rtl="0"/>
              <a:t>76</a:t>
            </a:fld>
            <a:endParaRPr lang="en-US" altLang="en-US" dirty="0">
              <a:solidFill>
                <a:srgbClr val="898989"/>
              </a:solidFill>
            </a:endParaRPr>
          </a:p>
        </p:txBody>
      </p:sp>
    </p:spTree>
    <p:extLst>
      <p:ext uri="{BB962C8B-B14F-4D97-AF65-F5344CB8AC3E}">
        <p14:creationId xmlns:p14="http://schemas.microsoft.com/office/powerpoint/2010/main" val="314003665"/>
      </p:ext>
    </p:extLst>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089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Classification:</a:t>
            </a:r>
          </a:p>
          <a:p>
            <a:pPr lvl="1" algn="l" rtl="0"/>
            <a:r>
              <a:rPr lang="en-US" altLang="sr-Latn-RS" sz="1700" dirty="0" err="1" smtClean="0">
                <a:latin typeface="Times New Roman" panose="02020603050405020304" pitchFamily="18" charset="0"/>
                <a:cs typeface="Times New Roman" panose="02020603050405020304" pitchFamily="18" charset="0"/>
              </a:rPr>
              <a:t>Rüdi-Allgower</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classification: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I</a:t>
            </a:r>
            <a:r>
              <a:rPr lang="sr-Cyrl-RS" altLang="sr-Latn-RS" sz="1600" dirty="0" smtClean="0">
                <a:latin typeface="Times New Roman" panose="02020603050405020304" pitchFamily="18" charset="0"/>
                <a:cs typeface="Times New Roman" panose="02020603050405020304" pitchFamily="18" charset="0"/>
              </a:rPr>
              <a:t>– Non-dislocated split </a:t>
            </a:r>
            <a:r>
              <a:rPr lang="en-GB" altLang="sr-Latn-RS" sz="1600" dirty="0" smtClean="0">
                <a:latin typeface="Times New Roman" panose="02020603050405020304" pitchFamily="18" charset="0"/>
                <a:cs typeface="Times New Roman" panose="02020603050405020304" pitchFamily="18" charset="0"/>
              </a:rPr>
              <a:t>plafond</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II</a:t>
            </a:r>
            <a:r>
              <a:rPr lang="sr-Cyrl-RS" altLang="sr-Latn-RS" sz="1600" dirty="0" smtClean="0">
                <a:latin typeface="Times New Roman" panose="02020603050405020304" pitchFamily="18" charset="0"/>
                <a:cs typeface="Times New Roman" panose="02020603050405020304" pitchFamily="18" charset="0"/>
              </a:rPr>
              <a:t>– Dislocated, minimally comminuted fracture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III</a:t>
            </a:r>
            <a:r>
              <a:rPr lang="sr-Cyrl-RS" altLang="sr-Latn-RS" sz="1600" dirty="0" smtClean="0">
                <a:latin typeface="Times New Roman" panose="02020603050405020304" pitchFamily="18" charset="0"/>
                <a:cs typeface="Times New Roman" panose="02020603050405020304" pitchFamily="18" charset="0"/>
              </a:rPr>
              <a:t>– Highly comminuted, dislocated fracture</a:t>
            </a:r>
          </a:p>
          <a:p>
            <a:pPr lvl="1" algn="l" rtl="0"/>
            <a:r>
              <a:rPr lang="sr-Cyrl-RS" altLang="sr-Latn-RS" sz="1700" dirty="0" smtClean="0">
                <a:latin typeface="Times New Roman" panose="02020603050405020304" pitchFamily="18" charset="0"/>
                <a:cs typeface="Times New Roman" panose="02020603050405020304" pitchFamily="18" charset="0"/>
              </a:rPr>
              <a:t>AO classification: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Group A – Includes extra-articular fractures of the distal tibia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 group</a:t>
            </a:r>
            <a:r>
              <a:rPr lang="sr-Latn-RS" altLang="sr-Latn-RS" sz="1600" dirty="0" smtClean="0">
                <a:latin typeface="Times New Roman" panose="02020603050405020304" pitchFamily="18" charset="0"/>
                <a:cs typeface="Times New Roman" panose="02020603050405020304" pitchFamily="18" charset="0"/>
              </a:rPr>
              <a:t>B</a:t>
            </a:r>
            <a:r>
              <a:rPr lang="sr-Cyrl-RS" altLang="sr-Latn-RS" sz="1600" dirty="0" smtClean="0">
                <a:latin typeface="Times New Roman" panose="02020603050405020304" pitchFamily="18" charset="0"/>
                <a:cs typeface="Times New Roman" panose="02020603050405020304" pitchFamily="18" charset="0"/>
              </a:rPr>
              <a:t>– Fractures involving part of the joint surface</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 group</a:t>
            </a:r>
            <a:r>
              <a:rPr lang="sr-Latn-RS" altLang="sr-Latn-RS" sz="1600" dirty="0" smtClean="0">
                <a:latin typeface="Times New Roman" panose="02020603050405020304" pitchFamily="18" charset="0"/>
                <a:cs typeface="Times New Roman" panose="02020603050405020304" pitchFamily="18" charset="0"/>
              </a:rPr>
              <a:t>C</a:t>
            </a:r>
            <a:r>
              <a:rPr lang="sr-Cyrl-RS" altLang="sr-Latn-RS" sz="1600" dirty="0" smtClean="0">
                <a:latin typeface="Times New Roman" panose="02020603050405020304" pitchFamily="18" charset="0"/>
                <a:cs typeface="Times New Roman" panose="02020603050405020304" pitchFamily="18" charset="0"/>
              </a:rPr>
              <a:t>– Fractures involving the entire articular surface</a:t>
            </a:r>
          </a:p>
        </p:txBody>
      </p:sp>
      <p:sp>
        <p:nvSpPr>
          <p:cNvPr id="8090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2A05CFF-9BB5-4485-8D45-51526D2FB1A6}" type="slidenum">
              <a:rPr lang="en-US" altLang="en-US">
                <a:solidFill>
                  <a:srgbClr val="898989"/>
                </a:solidFill>
              </a:rPr>
              <a:pPr rtl="0"/>
              <a:t>77</a:t>
            </a:fld>
            <a:endParaRPr lang="en-US" altLang="en-US">
              <a:solidFill>
                <a:srgbClr val="898989"/>
              </a:solidFill>
            </a:endParaRPr>
          </a:p>
        </p:txBody>
      </p:sp>
      <p:pic>
        <p:nvPicPr>
          <p:cNvPr id="8090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463" y="3438525"/>
            <a:ext cx="2952750"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2" name="Picture 5"/>
          <p:cNvPicPr>
            <a:picLocks noChangeAspect="1" noChangeArrowheads="1"/>
          </p:cNvPicPr>
          <p:nvPr/>
        </p:nvPicPr>
        <p:blipFill>
          <a:blip r:embed="rId3">
            <a:extLst>
              <a:ext uri="{28A0092B-C50C-407E-A947-70E740481C1C}">
                <a14:useLocalDpi xmlns:a14="http://schemas.microsoft.com/office/drawing/2010/main" val="0"/>
              </a:ext>
            </a:extLst>
          </a:blip>
          <a:srcRect t="1653" b="2843"/>
          <a:stretch>
            <a:fillRect/>
          </a:stretch>
        </p:blipFill>
        <p:spPr bwMode="auto">
          <a:xfrm>
            <a:off x="4903788" y="3511550"/>
            <a:ext cx="2952750"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3" name="TextBox 1"/>
          <p:cNvSpPr txBox="1">
            <a:spLocks noChangeArrowheads="1"/>
          </p:cNvSpPr>
          <p:nvPr/>
        </p:nvSpPr>
        <p:spPr bwMode="auto">
          <a:xfrm>
            <a:off x="1360488" y="6461125"/>
            <a:ext cx="2808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US" altLang="en-US" sz="1400" dirty="0" err="1" smtClean="0">
                <a:latin typeface="Times New Roman" panose="02020603050405020304" pitchFamily="18" charset="0"/>
                <a:cs typeface="Times New Roman" panose="02020603050405020304" pitchFamily="18" charset="0"/>
              </a:rPr>
              <a:t>Rüdi-Allgower</a:t>
            </a:r>
            <a:r>
              <a:rPr lang="sr-Cyrl-RS" altLang="en-US" sz="1400" dirty="0" smtClean="0">
                <a:latin typeface="Times New Roman" panose="02020603050405020304" pitchFamily="18" charset="0"/>
                <a:cs typeface="Times New Roman" panose="02020603050405020304" pitchFamily="18" charset="0"/>
              </a:rPr>
              <a:t> </a:t>
            </a:r>
            <a:r>
              <a:rPr lang="sr-Cyrl-RS" altLang="en-US" sz="1400" dirty="0">
                <a:latin typeface="Times New Roman" panose="02020603050405020304" pitchFamily="18" charset="0"/>
                <a:cs typeface="Times New Roman" panose="02020603050405020304" pitchFamily="18" charset="0"/>
              </a:rPr>
              <a:t>classification</a:t>
            </a:r>
            <a:endParaRPr lang="en-US" altLang="en-US" sz="1400" dirty="0">
              <a:latin typeface="Times New Roman" panose="02020603050405020304" pitchFamily="18" charset="0"/>
              <a:cs typeface="Times New Roman" panose="02020603050405020304" pitchFamily="18" charset="0"/>
            </a:endParaRPr>
          </a:p>
        </p:txBody>
      </p:sp>
      <p:sp>
        <p:nvSpPr>
          <p:cNvPr id="80904" name="TextBox 7"/>
          <p:cNvSpPr txBox="1">
            <a:spLocks noChangeArrowheads="1"/>
          </p:cNvSpPr>
          <p:nvPr/>
        </p:nvSpPr>
        <p:spPr bwMode="auto">
          <a:xfrm>
            <a:off x="5570538" y="6461125"/>
            <a:ext cx="1619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dirty="0">
                <a:latin typeface="Times New Roman" panose="02020603050405020304" pitchFamily="18" charset="0"/>
                <a:cs typeface="Times New Roman" panose="02020603050405020304" pitchFamily="18" charset="0"/>
              </a:rPr>
              <a:t>AO classification</a:t>
            </a:r>
            <a:endParaRPr lang="en-US"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1656917"/>
      </p:ext>
    </p:extLst>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1923"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Severe pain in the area of ​​the distal tibia and ankle joint</a:t>
            </a:r>
          </a:p>
          <a:p>
            <a:pPr lvl="1" algn="l" rtl="0"/>
            <a:r>
              <a:rPr lang="en-GB" altLang="sr-Latn-RS" sz="1700" dirty="0" smtClean="0">
                <a:latin typeface="Times New Roman" panose="02020603050405020304" pitchFamily="18" charset="0"/>
                <a:cs typeface="Times New Roman" panose="02020603050405020304" pitchFamily="18" charset="0"/>
              </a:rPr>
              <a:t>Swelling</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Crepitations</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Deformity</a:t>
            </a:r>
          </a:p>
          <a:p>
            <a:pPr lvl="1" algn="l" rtl="0"/>
            <a:r>
              <a:rPr lang="sr-Cyrl-RS" altLang="sr-Latn-RS" sz="1700" dirty="0" smtClean="0">
                <a:latin typeface="Times New Roman" panose="02020603050405020304" pitchFamily="18" charset="0"/>
                <a:cs typeface="Times New Roman" panose="02020603050405020304" pitchFamily="18" charset="0"/>
              </a:rPr>
              <a:t>Limited movements</a:t>
            </a:r>
          </a:p>
          <a:p>
            <a:pPr lvl="1" algn="l" rtl="0"/>
            <a:r>
              <a:rPr lang="sr-Cyrl-RS" altLang="sr-Latn-RS" sz="1700" dirty="0" smtClean="0">
                <a:latin typeface="Times New Roman" panose="02020603050405020304" pitchFamily="18" charset="0"/>
                <a:cs typeface="Times New Roman" panose="02020603050405020304" pitchFamily="18" charset="0"/>
              </a:rPr>
              <a:t>Associated injuries and distant organ systems (neurovascular status, soft tissue and skin, wounds, ipsi- and contralateral fractures...)</a:t>
            </a: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sr-Latn-RS" altLang="sr-Latn-RS" sz="1700" dirty="0" smtClean="0">
                <a:latin typeface="Times New Roman" panose="02020603050405020304" pitchFamily="18" charset="0"/>
                <a:cs typeface="Times New Roman" panose="02020603050405020304" pitchFamily="18" charset="0"/>
              </a:rPr>
              <a:t>X-ray:</a:t>
            </a:r>
            <a:r>
              <a:rPr lang="sr-Cyrl-RS" altLang="sr-Latn-RS" sz="1700" dirty="0" smtClean="0">
                <a:latin typeface="Times New Roman" panose="02020603050405020304" pitchFamily="18" charset="0"/>
                <a:cs typeface="Times New Roman" panose="02020603050405020304" pitchFamily="18" charset="0"/>
              </a:rPr>
              <a:t>AP, profile, mortis radiograph of the ankle joint, before and after fracture repositioning</a:t>
            </a:r>
          </a:p>
          <a:p>
            <a:pPr lvl="1" algn="l" rtl="0"/>
            <a:r>
              <a:rPr lang="sr-Latn-RS" altLang="sr-Latn-RS" sz="1700" dirty="0" smtClean="0">
                <a:latin typeface="Times New Roman" panose="02020603050405020304" pitchFamily="18" charset="0"/>
                <a:cs typeface="Times New Roman" panose="02020603050405020304" pitchFamily="18" charset="0"/>
              </a:rPr>
              <a:t>MDCT:</a:t>
            </a:r>
            <a:r>
              <a:rPr lang="sr-Cyrl-RS" altLang="sr-Latn-RS" sz="1700" dirty="0" smtClean="0">
                <a:latin typeface="Times New Roman" panose="02020603050405020304" pitchFamily="18" charset="0"/>
                <a:cs typeface="Times New Roman" panose="02020603050405020304" pitchFamily="18" charset="0"/>
              </a:rPr>
              <a:t>Crucial information about the fracture pattern, propagation, size of the fragments for the purpose of adequate preoperative preparation</a:t>
            </a:r>
          </a:p>
          <a:p>
            <a:pPr lvl="1" algn="l" rtl="0"/>
            <a:r>
              <a:rPr lang="sr-Latn-RS" altLang="sr-Latn-RS" sz="1700" dirty="0" smtClean="0">
                <a:latin typeface="Times New Roman" panose="02020603050405020304" pitchFamily="18" charset="0"/>
                <a:cs typeface="Times New Roman" panose="02020603050405020304" pitchFamily="18" charset="0"/>
              </a:rPr>
              <a:t>ECHO:</a:t>
            </a:r>
            <a:r>
              <a:rPr lang="sr-Cyrl-RS" altLang="sr-Latn-RS" sz="1700" dirty="0" smtClean="0">
                <a:latin typeface="Times New Roman" panose="02020603050405020304" pitchFamily="18" charset="0"/>
                <a:cs typeface="Times New Roman" panose="02020603050405020304" pitchFamily="18" charset="0"/>
              </a:rPr>
              <a:t>Assessment of vascular status, in case of suspected injury</a:t>
            </a:r>
          </a:p>
          <a:p>
            <a:pPr lvl="1" algn="l" rtl="0"/>
            <a:r>
              <a:rPr lang="sr-Latn-RS" altLang="sr-Latn-RS" sz="1700" dirty="0" smtClean="0">
                <a:latin typeface="Times New Roman" panose="02020603050405020304" pitchFamily="18" charset="0"/>
                <a:cs typeface="Times New Roman" panose="02020603050405020304" pitchFamily="18" charset="0"/>
              </a:rPr>
              <a:t>MRI:</a:t>
            </a:r>
            <a:r>
              <a:rPr lang="sr-Cyrl-RS" altLang="sr-Latn-RS" sz="1700" dirty="0" smtClean="0">
                <a:latin typeface="Times New Roman" panose="02020603050405020304" pitchFamily="18" charset="0"/>
                <a:cs typeface="Times New Roman" panose="02020603050405020304" pitchFamily="18" charset="0"/>
              </a:rPr>
              <a:t>Assessment of the condition of soft tissues, in the later stages of treatment</a:t>
            </a:r>
          </a:p>
        </p:txBody>
      </p:sp>
      <p:sp>
        <p:nvSpPr>
          <p:cNvPr id="8192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2549C774-AFD3-4D29-AFAF-4F20F4E5922A}" type="slidenum">
              <a:rPr lang="en-US" altLang="en-US">
                <a:solidFill>
                  <a:srgbClr val="898989"/>
                </a:solidFill>
              </a:rPr>
              <a:pPr rtl="0"/>
              <a:t>78</a:t>
            </a:fld>
            <a:endParaRPr lang="en-US" altLang="en-US" dirty="0">
              <a:solidFill>
                <a:srgbClr val="898989"/>
              </a:solidFill>
            </a:endParaRPr>
          </a:p>
        </p:txBody>
      </p:sp>
    </p:spTree>
    <p:extLst>
      <p:ext uri="{BB962C8B-B14F-4D97-AF65-F5344CB8AC3E}">
        <p14:creationId xmlns:p14="http://schemas.microsoft.com/office/powerpoint/2010/main" val="3689726098"/>
      </p:ext>
    </p:extLst>
  </p:cSld>
  <p:clrMapOvr>
    <a:masterClrMapping/>
  </p:clrMapOvr>
  <p:transition>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2947"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61B43515-E4E7-40D7-89D0-A80F7F3D4A41}" type="slidenum">
              <a:rPr lang="en-US" altLang="en-US">
                <a:solidFill>
                  <a:srgbClr val="898989"/>
                </a:solidFill>
              </a:rPr>
              <a:pPr rtl="0"/>
              <a:t>79</a:t>
            </a:fld>
            <a:endParaRPr lang="en-US" altLang="en-US" dirty="0">
              <a:solidFill>
                <a:srgbClr val="898989"/>
              </a:solidFill>
            </a:endParaRPr>
          </a:p>
        </p:txBody>
      </p:sp>
      <p:pic>
        <p:nvPicPr>
          <p:cNvPr id="829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730250"/>
            <a:ext cx="1824037"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5938" y="730250"/>
            <a:ext cx="1822450"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712788"/>
            <a:ext cx="18224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0250" y="730250"/>
            <a:ext cx="1822450" cy="282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2" name="Picture 8"/>
          <p:cNvPicPr>
            <a:picLocks noChangeAspect="1" noChangeArrowheads="1"/>
          </p:cNvPicPr>
          <p:nvPr/>
        </p:nvPicPr>
        <p:blipFill>
          <a:blip r:embed="rId6">
            <a:extLst>
              <a:ext uri="{28A0092B-C50C-407E-A947-70E740481C1C}">
                <a14:useLocalDpi xmlns:a14="http://schemas.microsoft.com/office/drawing/2010/main" val="0"/>
              </a:ext>
            </a:extLst>
          </a:blip>
          <a:srcRect l="8621" t="-256" r="6462" b="-102"/>
          <a:stretch>
            <a:fillRect/>
          </a:stretch>
        </p:blipFill>
        <p:spPr bwMode="auto">
          <a:xfrm>
            <a:off x="1795463" y="3863975"/>
            <a:ext cx="18224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3" name="Picture 9"/>
          <p:cNvPicPr>
            <a:picLocks noChangeAspect="1" noChangeArrowheads="1"/>
          </p:cNvPicPr>
          <p:nvPr/>
        </p:nvPicPr>
        <p:blipFill>
          <a:blip r:embed="rId7">
            <a:extLst>
              <a:ext uri="{28A0092B-C50C-407E-A947-70E740481C1C}">
                <a14:useLocalDpi xmlns:a14="http://schemas.microsoft.com/office/drawing/2010/main" val="0"/>
              </a:ext>
            </a:extLst>
          </a:blip>
          <a:srcRect l="5466" r="6525" b="5820"/>
          <a:stretch>
            <a:fillRect/>
          </a:stretch>
        </p:blipFill>
        <p:spPr bwMode="auto">
          <a:xfrm>
            <a:off x="3967163" y="3863975"/>
            <a:ext cx="18224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4" name="Picture 10"/>
          <p:cNvPicPr>
            <a:picLocks noChangeAspect="1" noChangeArrowheads="1"/>
          </p:cNvPicPr>
          <p:nvPr/>
        </p:nvPicPr>
        <p:blipFill>
          <a:blip r:embed="rId8">
            <a:extLst>
              <a:ext uri="{28A0092B-C50C-407E-A947-70E740481C1C}">
                <a14:useLocalDpi xmlns:a14="http://schemas.microsoft.com/office/drawing/2010/main" val="0"/>
              </a:ext>
            </a:extLst>
          </a:blip>
          <a:srcRect l="5760" r="3108" b="9132"/>
          <a:stretch>
            <a:fillRect/>
          </a:stretch>
        </p:blipFill>
        <p:spPr bwMode="auto">
          <a:xfrm>
            <a:off x="6138863" y="3836998"/>
            <a:ext cx="18224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4349614"/>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p:cNvSpPr>
          <p:nvPr>
            <p:ph type="title"/>
          </p:nvPr>
        </p:nvSpPr>
        <p:spPr>
          <a:xfrm>
            <a:off x="0" y="1588"/>
            <a:ext cx="9144000" cy="655637"/>
          </a:xfrm>
        </p:spPr>
        <p:txBody>
          <a:bodyPr/>
          <a:lstStyle/>
          <a:p>
            <a:pPr rtl="0"/>
            <a:r>
              <a:rPr lang="sr-Cyrl-RS" altLang="sr-Latn-RS" sz="2800" dirty="0" smtClean="0">
                <a:latin typeface="Times New Roman" panose="02020603050405020304" pitchFamily="18" charset="0"/>
                <a:cs typeface="Times New Roman" panose="02020603050405020304" pitchFamily="18" charset="0"/>
              </a:rPr>
              <a:t>Femoral head fracture</a:t>
            </a:r>
            <a:endParaRPr lang="sr-Cyrl-RS" altLang="sr-Latn-RS" sz="3000" dirty="0" smtClean="0">
              <a:latin typeface="Times New Roman" panose="02020603050405020304" pitchFamily="18" charset="0"/>
              <a:cs typeface="Times New Roman" panose="02020603050405020304" pitchFamily="18" charset="0"/>
            </a:endParaRPr>
          </a:p>
        </p:txBody>
      </p:sp>
      <p:sp>
        <p:nvSpPr>
          <p:cNvPr id="10243"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en-GB" altLang="sr-Latn-RS" sz="1700" dirty="0" smtClean="0">
                <a:latin typeface="Times New Roman" panose="02020603050405020304" pitchFamily="18" charset="0"/>
                <a:cs typeface="Times New Roman" panose="02020603050405020304" pitchFamily="18" charset="0"/>
              </a:rPr>
              <a:t>N</a:t>
            </a:r>
            <a:r>
              <a:rPr lang="sr-Latn-RS" altLang="sr-Latn-RS" sz="1700" dirty="0" smtClean="0">
                <a:latin typeface="Times New Roman" panose="02020603050405020304" pitchFamily="18" charset="0"/>
                <a:cs typeface="Times New Roman" panose="02020603050405020304" pitchFamily="18" charset="0"/>
              </a:rPr>
              <a:t>. ischiadicus</a:t>
            </a:r>
            <a:r>
              <a:rPr lang="en-GB" altLang="sr-Latn-RS" sz="1700" dirty="0" smtClean="0">
                <a:latin typeface="Times New Roman" panose="02020603050405020304" pitchFamily="18" charset="0"/>
                <a:cs typeface="Times New Roman" panose="02020603050405020304" pitchFamily="18" charset="0"/>
              </a:rPr>
              <a:t> injury</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Avascular necrosis of the femoral head</a:t>
            </a:r>
          </a:p>
          <a:p>
            <a:pPr lvl="1" algn="l" rtl="0"/>
            <a:r>
              <a:rPr lang="sr-Cyrl-RS" altLang="sr-Latn-RS" sz="1700" dirty="0" smtClean="0">
                <a:latin typeface="Times New Roman" panose="02020603050405020304" pitchFamily="18" charset="0"/>
                <a:cs typeface="Times New Roman" panose="02020603050405020304" pitchFamily="18" charset="0"/>
              </a:rPr>
              <a:t>Recurrent luxations</a:t>
            </a:r>
          </a:p>
          <a:p>
            <a:pPr lvl="1" algn="l" rtl="0"/>
            <a:r>
              <a:rPr lang="sr-Cyrl-RS" altLang="sr-Latn-RS" sz="1700" dirty="0" smtClean="0">
                <a:latin typeface="Times New Roman" panose="02020603050405020304" pitchFamily="18" charset="0"/>
                <a:cs typeface="Times New Roman" panose="02020603050405020304" pitchFamily="18" charset="0"/>
              </a:rPr>
              <a:t>Heterotopic ossification</a:t>
            </a:r>
          </a:p>
          <a:p>
            <a:pPr lvl="1" algn="l" rtl="0"/>
            <a:r>
              <a:rPr lang="sr-Cyrl-RS" altLang="sr-Latn-RS" sz="1700" dirty="0" smtClean="0">
                <a:latin typeface="Times New Roman" panose="02020603050405020304" pitchFamily="18" charset="0"/>
                <a:cs typeface="Times New Roman" panose="02020603050405020304" pitchFamily="18" charset="0"/>
              </a:rPr>
              <a:t>Post-traumatic arthrosis</a:t>
            </a:r>
          </a:p>
          <a:p>
            <a:pPr lvl="1" algn="l" rtl="0"/>
            <a:r>
              <a:rPr lang="sr-Cyrl-RS" altLang="sr-Latn-RS" sz="1700" dirty="0" smtClean="0">
                <a:latin typeface="Times New Roman" panose="02020603050405020304" pitchFamily="18" charset="0"/>
                <a:cs typeface="Times New Roman" panose="02020603050405020304" pitchFamily="18" charset="0"/>
              </a:rPr>
              <a:t>Thromboembolic complications</a:t>
            </a:r>
          </a:p>
        </p:txBody>
      </p:sp>
      <p:sp>
        <p:nvSpPr>
          <p:cNvPr id="1024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2B2F1B-DB8E-4ED1-A9CC-020786881886}" type="slidenum">
              <a:rPr lang="en-US" altLang="en-US">
                <a:solidFill>
                  <a:srgbClr val="898989"/>
                </a:solidFill>
              </a:rPr>
              <a:pPr algn="l" rtl="0"/>
              <a:t>8</a:t>
            </a:fld>
            <a:endParaRPr lang="en-US" altLang="en-US">
              <a:solidFill>
                <a:srgbClr val="898989"/>
              </a:solidFill>
            </a:endParaRPr>
          </a:p>
        </p:txBody>
      </p:sp>
      <p:pic>
        <p:nvPicPr>
          <p:cNvPr id="1024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125" y="2997200"/>
            <a:ext cx="5111750"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3971"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Initial care: Reposition and immobilization, elevation, cold compresses in order to minimize soft-tissue damage. For unstable fractures, external fixation is necessary until definitive treatment. Open fractures require immediate treatment of the wound, lavage and debridement, adequate stabilization and immobilization of the fracture, along with medical therapy and care</a:t>
            </a:r>
          </a:p>
          <a:p>
            <a:pPr lvl="1" algn="l" rtl="0"/>
            <a:r>
              <a:rPr lang="sr-Cyrl-RS" altLang="sr-Latn-RS" sz="1700" dirty="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treatment - Rare treatment of choice, in </a:t>
            </a:r>
            <a:r>
              <a:rPr lang="sr-Cyrl-RS" altLang="sr-Latn-RS" sz="1600" dirty="0" smtClean="0">
                <a:latin typeface="Times New Roman" panose="02020603050405020304" pitchFamily="18" charset="0"/>
                <a:cs typeface="Times New Roman" panose="02020603050405020304" pitchFamily="18" charset="0"/>
              </a:rPr>
              <a:t>life-threaten</a:t>
            </a:r>
            <a:r>
              <a:rPr lang="en-GB" altLang="sr-Latn-RS" sz="1600" dirty="0" err="1" smtClean="0">
                <a:latin typeface="Times New Roman" panose="02020603050405020304" pitchFamily="18" charset="0"/>
                <a:cs typeface="Times New Roman" panose="02020603050405020304" pitchFamily="18" charset="0"/>
              </a:rPr>
              <a:t>ed</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patients, in extensive soft-tissue injuries, which do not allow operative 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treatment - The method of choice, the goal is to achieve anatomical reduction and fixation of the fracture</a:t>
            </a:r>
            <a:endParaRPr lang="sr-Cyrl-RS" altLang="sr-Latn-RS" sz="2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dirty="0" smtClean="0">
                <a:latin typeface="Times New Roman" panose="02020603050405020304" pitchFamily="18" charset="0"/>
                <a:cs typeface="Times New Roman" panose="02020603050405020304" pitchFamily="18" charset="0"/>
              </a:rPr>
              <a:t>Open reposition and internal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Fibula reconstruction to establish length and reposition tibial fragments associated with the distal fibula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Reconstruction of the articular surface with temporary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Application of bone graft in the metaphyseal region, if there is a defect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Definitive fixation of the distal tibia with a plate</a:t>
            </a:r>
          </a:p>
          <a:p>
            <a:pPr lvl="1" algn="l" rtl="0"/>
            <a:r>
              <a:rPr lang="sr-Cyrl-RS" altLang="sr-Latn-RS" sz="1700" dirty="0" smtClean="0">
                <a:latin typeface="Times New Roman" panose="02020603050405020304" pitchFamily="18" charset="0"/>
                <a:cs typeface="Times New Roman" panose="02020603050405020304" pitchFamily="18" charset="0"/>
              </a:rPr>
              <a:t>External fixation</a:t>
            </a:r>
          </a:p>
        </p:txBody>
      </p:sp>
      <p:sp>
        <p:nvSpPr>
          <p:cNvPr id="8397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5BC4721B-3C18-48E9-AEBA-EBA0721B918F}" type="slidenum">
              <a:rPr lang="en-US" altLang="en-US">
                <a:solidFill>
                  <a:srgbClr val="898989"/>
                </a:solidFill>
              </a:rPr>
              <a:pPr rtl="0"/>
              <a:t>80</a:t>
            </a:fld>
            <a:endParaRPr lang="en-US" altLang="en-US" dirty="0">
              <a:solidFill>
                <a:srgbClr val="898989"/>
              </a:solidFill>
            </a:endParaRPr>
          </a:p>
        </p:txBody>
      </p:sp>
    </p:spTree>
    <p:extLst>
      <p:ext uri="{BB962C8B-B14F-4D97-AF65-F5344CB8AC3E}">
        <p14:creationId xmlns:p14="http://schemas.microsoft.com/office/powerpoint/2010/main" val="4073019268"/>
      </p:ext>
    </p:extLst>
  </p:cSld>
  <p:clrMapOvr>
    <a:masterClrMapping/>
  </p:clrMapOvr>
  <p:transition>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4995"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0D807DE0-9BF7-41DA-8F2A-D862F96B9966}" type="slidenum">
              <a:rPr lang="en-US" altLang="en-US">
                <a:solidFill>
                  <a:srgbClr val="898989"/>
                </a:solidFill>
              </a:rPr>
              <a:pPr rtl="0"/>
              <a:t>81</a:t>
            </a:fld>
            <a:endParaRPr lang="en-US" altLang="en-US" dirty="0">
              <a:solidFill>
                <a:srgbClr val="898989"/>
              </a:solidFill>
            </a:endParaRPr>
          </a:p>
        </p:txBody>
      </p:sp>
      <p:pic>
        <p:nvPicPr>
          <p:cNvPr id="8499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8" y="646113"/>
            <a:ext cx="1716087"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4350" y="646113"/>
            <a:ext cx="1716088"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713" y="646113"/>
            <a:ext cx="1716087"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8663" y="646113"/>
            <a:ext cx="1714500"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0" name="Picture 2"/>
          <p:cNvPicPr>
            <a:picLocks noChangeAspect="1" noChangeArrowheads="1"/>
          </p:cNvPicPr>
          <p:nvPr/>
        </p:nvPicPr>
        <p:blipFill>
          <a:blip r:embed="rId6">
            <a:extLst>
              <a:ext uri="{28A0092B-C50C-407E-A947-70E740481C1C}">
                <a14:useLocalDpi xmlns:a14="http://schemas.microsoft.com/office/drawing/2010/main" val="0"/>
              </a:ext>
            </a:extLst>
          </a:blip>
          <a:srcRect t="50000" r="54437"/>
          <a:stretch>
            <a:fillRect/>
          </a:stretch>
        </p:blipFill>
        <p:spPr bwMode="auto">
          <a:xfrm>
            <a:off x="1042988" y="3600450"/>
            <a:ext cx="1716087"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1" name="Picture 8"/>
          <p:cNvPicPr>
            <a:picLocks noChangeAspect="1" noChangeArrowheads="1"/>
          </p:cNvPicPr>
          <p:nvPr/>
        </p:nvPicPr>
        <p:blipFill>
          <a:blip r:embed="rId6">
            <a:extLst>
              <a:ext uri="{28A0092B-C50C-407E-A947-70E740481C1C}">
                <a14:useLocalDpi xmlns:a14="http://schemas.microsoft.com/office/drawing/2010/main" val="0"/>
              </a:ext>
            </a:extLst>
          </a:blip>
          <a:srcRect l="47148" t="50000"/>
          <a:stretch>
            <a:fillRect/>
          </a:stretch>
        </p:blipFill>
        <p:spPr bwMode="auto">
          <a:xfrm>
            <a:off x="3041650" y="3608388"/>
            <a:ext cx="1716088"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2" name="Picture 10"/>
          <p:cNvPicPr>
            <a:picLocks noChangeAspect="1" noChangeArrowheads="1"/>
          </p:cNvPicPr>
          <p:nvPr/>
        </p:nvPicPr>
        <p:blipFill>
          <a:blip r:embed="rId7">
            <a:extLst>
              <a:ext uri="{28A0092B-C50C-407E-A947-70E740481C1C}">
                <a14:useLocalDpi xmlns:a14="http://schemas.microsoft.com/office/drawing/2010/main" val="0"/>
              </a:ext>
            </a:extLst>
          </a:blip>
          <a:srcRect l="2696" t="12500" r="54169"/>
          <a:stretch>
            <a:fillRect/>
          </a:stretch>
        </p:blipFill>
        <p:spPr bwMode="auto">
          <a:xfrm>
            <a:off x="5065713" y="3600450"/>
            <a:ext cx="1716087"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3" name="Picture 12"/>
          <p:cNvPicPr>
            <a:picLocks noChangeAspect="1" noChangeArrowheads="1"/>
          </p:cNvPicPr>
          <p:nvPr/>
        </p:nvPicPr>
        <p:blipFill>
          <a:blip r:embed="rId7">
            <a:extLst>
              <a:ext uri="{28A0092B-C50C-407E-A947-70E740481C1C}">
                <a14:useLocalDpi xmlns:a14="http://schemas.microsoft.com/office/drawing/2010/main" val="0"/>
              </a:ext>
            </a:extLst>
          </a:blip>
          <a:srcRect l="53217" t="12721" r="10828" b="11604"/>
          <a:stretch>
            <a:fillRect/>
          </a:stretch>
        </p:blipFill>
        <p:spPr bwMode="auto">
          <a:xfrm>
            <a:off x="7064375" y="3600450"/>
            <a:ext cx="1722438"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8420611"/>
      </p:ext>
    </p:extLst>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4"/>
          <p:cNvSpPr>
            <a:spLocks noGrp="1"/>
          </p:cNvSpPr>
          <p:nvPr>
            <p:ph type="title"/>
          </p:nvPr>
        </p:nvSpPr>
        <p:spPr>
          <a:xfrm>
            <a:off x="0" y="1588"/>
            <a:ext cx="9144000" cy="655637"/>
          </a:xfrm>
        </p:spPr>
        <p:txBody>
          <a:bodyPr/>
          <a:lstStyle/>
          <a:p>
            <a:pPr rtl="0"/>
            <a:r>
              <a:rPr lang="en-GB" altLang="sr-Latn-RS" sz="3000" dirty="0" err="1" smtClean="0">
                <a:latin typeface="Times New Roman" panose="02020603050405020304" pitchFamily="18" charset="0"/>
                <a:cs typeface="Times New Roman" panose="02020603050405020304" pitchFamily="18" charset="0"/>
              </a:rPr>
              <a:t>Tibial</a:t>
            </a:r>
            <a:r>
              <a:rPr lang="en-GB" altLang="sr-Latn-RS" sz="3000" dirty="0" smtClean="0">
                <a:latin typeface="Times New Roman" panose="02020603050405020304" pitchFamily="18" charset="0"/>
                <a:cs typeface="Times New Roman" panose="02020603050405020304" pitchFamily="18" charset="0"/>
              </a:rPr>
              <a:t> plafond fractures</a:t>
            </a:r>
            <a:endParaRPr lang="sr-Cyrl-RS" altLang="sr-Latn-RS" sz="3000" dirty="0" smtClean="0">
              <a:latin typeface="Times New Roman" panose="02020603050405020304" pitchFamily="18" charset="0"/>
              <a:cs typeface="Times New Roman" panose="02020603050405020304" pitchFamily="18" charset="0"/>
            </a:endParaRPr>
          </a:p>
        </p:txBody>
      </p:sp>
      <p:sp>
        <p:nvSpPr>
          <p:cNvPr id="86019"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Soft tissue and skin care</a:t>
            </a:r>
          </a:p>
          <a:p>
            <a:pPr lvl="1" algn="l" rtl="0"/>
            <a:r>
              <a:rPr lang="sr-Cyrl-RS" altLang="sr-Latn-RS" sz="1700" dirty="0" smtClean="0">
                <a:latin typeface="Times New Roman" panose="02020603050405020304" pitchFamily="18" charset="0"/>
                <a:cs typeface="Times New Roman" panose="02020603050405020304" pitchFamily="18" charset="0"/>
              </a:rPr>
              <a:t>Early verticalization without support 4-8 weeks</a:t>
            </a:r>
          </a:p>
          <a:p>
            <a:pPr lvl="1" algn="l" rtl="0"/>
            <a:r>
              <a:rPr lang="sr-Cyrl-RS" altLang="sr-Latn-RS" sz="1700" dirty="0" smtClean="0">
                <a:latin typeface="Times New Roman" panose="02020603050405020304" pitchFamily="18" charset="0"/>
                <a:cs typeface="Times New Roman" panose="02020603050405020304" pitchFamily="18" charset="0"/>
              </a:rPr>
              <a:t>Mobility exercises</a:t>
            </a:r>
          </a:p>
          <a:p>
            <a:pPr lvl="1" algn="l" rtl="0"/>
            <a:r>
              <a:rPr lang="sr-Cyrl-RS" altLang="sr-Latn-RS" sz="1700" dirty="0" smtClean="0">
                <a:latin typeface="Times New Roman" panose="02020603050405020304" pitchFamily="18" charset="0"/>
                <a:cs typeface="Times New Roman" panose="02020603050405020304" pitchFamily="18" charset="0"/>
              </a:rPr>
              <a:t>Physical therapy accelerates regeneration and improves care</a:t>
            </a:r>
          </a:p>
          <a:p>
            <a:pPr lvl="1" algn="l" rtl="0"/>
            <a:endParaRPr lang="sr-Cyrl-RS" altLang="sr-Latn-RS" sz="1700" dirty="0" smtClean="0">
              <a:latin typeface="Times New Roman" panose="02020603050405020304" pitchFamily="18" charset="0"/>
              <a:cs typeface="Times New Roman" panose="02020603050405020304" pitchFamily="18" charset="0"/>
            </a:endParaRP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en-GB" altLang="sr-Latn-RS" sz="1700" dirty="0" smtClean="0">
                <a:latin typeface="Times New Roman" panose="02020603050405020304" pitchFamily="18" charset="0"/>
                <a:cs typeface="Times New Roman" panose="02020603050405020304" pitchFamily="18" charset="0"/>
              </a:rPr>
              <a:t>Early</a:t>
            </a:r>
            <a:r>
              <a:rPr lang="sr-Cyrl-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Wound dehiscence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Infection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Osteomyelitis</a:t>
            </a:r>
          </a:p>
          <a:p>
            <a:pPr lvl="1" algn="l" rtl="0"/>
            <a:r>
              <a:rPr lang="en-GB" altLang="sr-Latn-RS" sz="1700" dirty="0" smtClean="0">
                <a:latin typeface="Times New Roman" panose="02020603050405020304" pitchFamily="18" charset="0"/>
                <a:cs typeface="Times New Roman" panose="02020603050405020304" pitchFamily="18" charset="0"/>
              </a:rPr>
              <a:t>L</a:t>
            </a:r>
            <a:r>
              <a:rPr lang="sr-Cyrl-RS" altLang="sr-Latn-RS" sz="1700" dirty="0" smtClean="0">
                <a:latin typeface="Times New Roman" panose="02020603050405020304" pitchFamily="18" charset="0"/>
                <a:cs typeface="Times New Roman" panose="02020603050405020304" pitchFamily="18" charset="0"/>
              </a:rPr>
              <a:t>ate</a:t>
            </a:r>
            <a:r>
              <a:rPr lang="sr-Cyrl-RS" altLang="sr-Latn-RS" sz="1700" dirty="0" smtClean="0">
                <a:latin typeface="Times New Roman" panose="02020603050405020304" pitchFamily="18" charset="0"/>
                <a:cs typeface="Times New Roman" panose="02020603050405020304" pitchFamily="18" charset="0"/>
              </a:rPr>
              <a: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Non-union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Malposition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Post-traumatic arthrosis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Migration or fracture of the osteosynthetic material</a:t>
            </a:r>
          </a:p>
        </p:txBody>
      </p:sp>
      <p:sp>
        <p:nvSpPr>
          <p:cNvPr id="8602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30BD0C0A-9ABF-44E7-871C-53C6A920596B}" type="slidenum">
              <a:rPr lang="en-US" altLang="en-US">
                <a:solidFill>
                  <a:srgbClr val="898989"/>
                </a:solidFill>
              </a:rPr>
              <a:pPr rtl="0"/>
              <a:t>82</a:t>
            </a:fld>
            <a:endParaRPr lang="en-US" altLang="en-US" dirty="0">
              <a:solidFill>
                <a:srgbClr val="898989"/>
              </a:solidFill>
            </a:endParaRPr>
          </a:p>
        </p:txBody>
      </p:sp>
    </p:spTree>
    <p:extLst>
      <p:ext uri="{BB962C8B-B14F-4D97-AF65-F5344CB8AC3E}">
        <p14:creationId xmlns:p14="http://schemas.microsoft.com/office/powerpoint/2010/main" val="1702647194"/>
      </p:ext>
    </p:extLst>
  </p:cSld>
  <p:clrMapOvr>
    <a:masterClrMapping/>
  </p:clrMapOvr>
  <p:transition>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87043"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Anatomy:</a:t>
            </a:r>
          </a:p>
          <a:p>
            <a:pPr lvl="1" algn="l" rtl="0"/>
            <a:r>
              <a:rPr lang="sr-Cyrl-RS" altLang="sr-Latn-RS" sz="1700" dirty="0" smtClean="0">
                <a:latin typeface="Times New Roman" panose="02020603050405020304" pitchFamily="18" charset="0"/>
                <a:cs typeface="Times New Roman" panose="02020603050405020304" pitchFamily="18" charset="0"/>
              </a:rPr>
              <a:t>It consists of </a:t>
            </a:r>
            <a:r>
              <a:rPr lang="en-GB" altLang="sr-Latn-RS" sz="1700" dirty="0" smtClean="0">
                <a:latin typeface="Times New Roman" panose="02020603050405020304" pitchFamily="18" charset="0"/>
                <a:cs typeface="Times New Roman" panose="02020603050405020304" pitchFamily="18" charset="0"/>
              </a:rPr>
              <a:t>3 </a:t>
            </a:r>
            <a:r>
              <a:rPr lang="sr-Cyrl-RS" altLang="sr-Latn-RS" sz="1700" dirty="0" smtClean="0">
                <a:latin typeface="Times New Roman" panose="02020603050405020304" pitchFamily="18" charset="0"/>
                <a:cs typeface="Times New Roman" panose="02020603050405020304" pitchFamily="18" charset="0"/>
              </a:rPr>
              <a:t>joints</a:t>
            </a:r>
            <a:r>
              <a:rPr lang="sr-Cyrl-RS" altLang="sr-Latn-RS" sz="1700" dirty="0" smtClean="0">
                <a:latin typeface="Times New Roman" panose="02020603050405020304" pitchFamily="18" charset="0"/>
                <a:cs typeface="Times New Roman" panose="02020603050405020304" pitchFamily="18" charset="0"/>
              </a:rPr>
              <a: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Between the tibia and fibula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Between the talus and the tibia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Between the talus and the fibula</a:t>
            </a:r>
          </a:p>
          <a:p>
            <a:pPr lvl="1" algn="l" rtl="0"/>
            <a:r>
              <a:rPr lang="sr-Cyrl-RS" altLang="sr-Latn-RS" sz="1700" dirty="0" smtClean="0">
                <a:latin typeface="Times New Roman" panose="02020603050405020304" pitchFamily="18" charset="0"/>
                <a:cs typeface="Times New Roman" panose="02020603050405020304" pitchFamily="18" charset="0"/>
              </a:rPr>
              <a:t>Associated soft tissue structures</a:t>
            </a:r>
          </a:p>
          <a:p>
            <a:pPr lvl="1" algn="l" rtl="0"/>
            <a:r>
              <a:rPr lang="sr-Cyrl-RS" altLang="sr-Latn-RS" sz="1700" dirty="0" smtClean="0">
                <a:latin typeface="Times New Roman" panose="02020603050405020304" pitchFamily="18" charset="0"/>
                <a:cs typeface="Times New Roman" panose="02020603050405020304" pitchFamily="18" charset="0"/>
              </a:rPr>
              <a:t>Bony articular fork:</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Distal tibia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Lateral malleolus of the fibula – Posterolaterally in the </a:t>
            </a:r>
            <a:r>
              <a:rPr lang="en-GB" altLang="sr-Latn-RS" sz="1600" dirty="0" smtClean="0">
                <a:latin typeface="Times New Roman" panose="02020603050405020304" pitchFamily="18" charset="0"/>
                <a:cs typeface="Times New Roman" panose="02020603050405020304" pitchFamily="18" charset="0"/>
              </a:rPr>
              <a:t>notch</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of the distal tibia at about 30°</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Distal tibiofibular syndesmosis</a:t>
            </a:r>
          </a:p>
          <a:p>
            <a:pPr algn="l" rtl="0"/>
            <a:r>
              <a:rPr lang="sr-Cyrl-RS" altLang="sr-Latn-RS" sz="2000" b="1" u="sng" dirty="0" smtClean="0">
                <a:latin typeface="Times New Roman" panose="02020603050405020304" pitchFamily="18" charset="0"/>
                <a:cs typeface="Times New Roman" panose="02020603050405020304" pitchFamily="18" charset="0"/>
              </a:rPr>
              <a:t>Epidemiology:</a:t>
            </a:r>
          </a:p>
          <a:p>
            <a:pPr lvl="1" algn="l" rtl="0"/>
            <a:r>
              <a:rPr lang="sr-Cyrl-RS" altLang="sr-Latn-RS" sz="1700" dirty="0" smtClean="0">
                <a:latin typeface="Times New Roman" panose="02020603050405020304" pitchFamily="18" charset="0"/>
                <a:cs typeface="Times New Roman" panose="02020603050405020304" pitchFamily="18" charset="0"/>
              </a:rPr>
              <a:t>The incidence is about 187 per 100,000 people per year.</a:t>
            </a:r>
          </a:p>
          <a:p>
            <a:pPr lvl="1" algn="l" rtl="0"/>
            <a:r>
              <a:rPr lang="sr-Cyrl-RS" altLang="sr-Latn-RS" sz="1700" dirty="0" smtClean="0">
                <a:latin typeface="Times New Roman" panose="02020603050405020304" pitchFamily="18" charset="0"/>
                <a:cs typeface="Times New Roman" panose="02020603050405020304" pitchFamily="18" charset="0"/>
              </a:rPr>
              <a:t>About 60-70% unimalleolar</a:t>
            </a:r>
          </a:p>
          <a:p>
            <a:pPr lvl="1" algn="l" rtl="0"/>
            <a:r>
              <a:rPr lang="sr-Cyrl-RS" altLang="sr-Latn-RS" sz="1700" dirty="0" smtClean="0">
                <a:latin typeface="Times New Roman" panose="02020603050405020304" pitchFamily="18" charset="0"/>
                <a:cs typeface="Times New Roman" panose="02020603050405020304" pitchFamily="18" charset="0"/>
              </a:rPr>
              <a:t>15-20% bimalleolar</a:t>
            </a:r>
          </a:p>
          <a:p>
            <a:pPr lvl="1" algn="l" rtl="0"/>
            <a:r>
              <a:rPr lang="sr-Cyrl-RS" altLang="sr-Latn-RS" sz="1700" dirty="0" smtClean="0">
                <a:latin typeface="Times New Roman" panose="02020603050405020304" pitchFamily="18" charset="0"/>
                <a:cs typeface="Times New Roman" panose="02020603050405020304" pitchFamily="18" charset="0"/>
              </a:rPr>
              <a:t>7-12% trimalleolar</a:t>
            </a:r>
          </a:p>
          <a:p>
            <a:pPr lvl="1" algn="l" rtl="0"/>
            <a:r>
              <a:rPr lang="sr-Cyrl-RS" altLang="sr-Latn-RS" sz="1700" dirty="0" smtClean="0">
                <a:latin typeface="Times New Roman" panose="02020603050405020304" pitchFamily="18" charset="0"/>
                <a:cs typeface="Times New Roman" panose="02020603050405020304" pitchFamily="18" charset="0"/>
              </a:rPr>
              <a:t>Slightly more common in younger men</a:t>
            </a:r>
          </a:p>
          <a:p>
            <a:pPr lvl="1" algn="l" rtl="0"/>
            <a:r>
              <a:rPr lang="sr-Cyrl-RS" altLang="sr-Latn-RS" sz="1700" dirty="0" smtClean="0">
                <a:latin typeface="Times New Roman" panose="02020603050405020304" pitchFamily="18" charset="0"/>
                <a:cs typeface="Times New Roman" panose="02020603050405020304" pitchFamily="18" charset="0"/>
              </a:rPr>
              <a:t>Peak in the female population aged 50 to 70</a:t>
            </a:r>
          </a:p>
          <a:p>
            <a:pPr lvl="1" algn="l" rtl="0"/>
            <a:r>
              <a:rPr lang="sr-Cyrl-RS" altLang="sr-Latn-RS" sz="1700" dirty="0" smtClean="0">
                <a:latin typeface="Times New Roman" panose="02020603050405020304" pitchFamily="18" charset="0"/>
                <a:cs typeface="Times New Roman" panose="02020603050405020304" pitchFamily="18" charset="0"/>
              </a:rPr>
              <a:t>Smoking and a high body mass index are significant risk factors</a:t>
            </a:r>
          </a:p>
        </p:txBody>
      </p:sp>
      <p:sp>
        <p:nvSpPr>
          <p:cNvPr id="8704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BB670B81-B0AD-4102-A33B-C4AA0395A0B3}" type="slidenum">
              <a:rPr lang="en-US" altLang="en-US">
                <a:solidFill>
                  <a:srgbClr val="898989"/>
                </a:solidFill>
              </a:rPr>
              <a:pPr rtl="0"/>
              <a:t>83</a:t>
            </a:fld>
            <a:endParaRPr lang="en-US" altLang="en-US">
              <a:solidFill>
                <a:srgbClr val="898989"/>
              </a:solidFill>
            </a:endParaRPr>
          </a:p>
        </p:txBody>
      </p:sp>
    </p:spTree>
    <p:extLst>
      <p:ext uri="{BB962C8B-B14F-4D97-AF65-F5344CB8AC3E}">
        <p14:creationId xmlns:p14="http://schemas.microsoft.com/office/powerpoint/2010/main" val="2670786423"/>
      </p:ext>
    </p:extLst>
  </p:cSld>
  <p:clrMapOvr>
    <a:masterClrMapping/>
  </p:clrMapOvr>
  <p:transition>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88067"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Mechanism of injury:</a:t>
            </a:r>
          </a:p>
          <a:p>
            <a:pPr lvl="1" algn="l" rtl="0"/>
            <a:r>
              <a:rPr lang="sr-Cyrl-RS" altLang="sr-Latn-RS" sz="1700" smtClean="0">
                <a:latin typeface="Times New Roman" panose="02020603050405020304" pitchFamily="18" charset="0"/>
                <a:cs typeface="Times New Roman" panose="02020603050405020304" pitchFamily="18" charset="0"/>
              </a:rPr>
              <a:t>Most often during sports activities, movement, running, when landing, in case of accidental falls, due to the effect of forces of minor or moderate intensity</a:t>
            </a:r>
          </a:p>
          <a:p>
            <a:pPr lvl="1" algn="l" rtl="0"/>
            <a:r>
              <a:rPr lang="sr-Cyrl-RS" altLang="sr-Latn-RS" sz="1700" smtClean="0">
                <a:latin typeface="Times New Roman" panose="02020603050405020304" pitchFamily="18" charset="0"/>
                <a:cs typeface="Times New Roman" panose="02020603050405020304" pitchFamily="18" charset="0"/>
              </a:rPr>
              <a:t>Usually, rotational forces, with an axial load component, along with pro/supination cause injury to ligamentous and bony structures.</a:t>
            </a:r>
          </a:p>
          <a:p>
            <a:pPr algn="l" rtl="0"/>
            <a:r>
              <a:rPr lang="sr-Cyrl-RS" altLang="sr-Latn-RS" sz="2000" b="1" u="sng" smtClean="0">
                <a:latin typeface="Times New Roman" panose="02020603050405020304" pitchFamily="18" charset="0"/>
                <a:cs typeface="Times New Roman" panose="02020603050405020304" pitchFamily="18" charset="0"/>
              </a:rPr>
              <a:t>Associated injuries:</a:t>
            </a:r>
          </a:p>
          <a:p>
            <a:pPr lvl="1" algn="l" rtl="0"/>
            <a:r>
              <a:rPr lang="sr-Cyrl-RS" altLang="sr-Latn-RS" sz="1700" smtClean="0">
                <a:latin typeface="Times New Roman" panose="02020603050405020304" pitchFamily="18" charset="0"/>
                <a:cs typeface="Times New Roman" panose="02020603050405020304" pitchFamily="18" charset="0"/>
              </a:rPr>
              <a:t>Condition of the skin and soft-tissue envelope</a:t>
            </a:r>
          </a:p>
          <a:p>
            <a:pPr lvl="1" algn="l" rtl="0"/>
            <a:r>
              <a:rPr lang="sr-Cyrl-RS" altLang="sr-Latn-RS" sz="1700" smtClean="0">
                <a:latin typeface="Times New Roman" panose="02020603050405020304" pitchFamily="18" charset="0"/>
                <a:cs typeface="Times New Roman" panose="02020603050405020304" pitchFamily="18" charset="0"/>
              </a:rPr>
              <a:t>Open fractures</a:t>
            </a:r>
          </a:p>
          <a:p>
            <a:pPr lvl="1" algn="l" rtl="0"/>
            <a:r>
              <a:rPr lang="sr-Cyrl-RS" altLang="sr-Latn-RS" sz="1700" smtClean="0">
                <a:latin typeface="Times New Roman" panose="02020603050405020304" pitchFamily="18" charset="0"/>
                <a:cs typeface="Times New Roman" panose="02020603050405020304" pitchFamily="18" charset="0"/>
              </a:rPr>
              <a:t>Neurovascular status</a:t>
            </a:r>
          </a:p>
          <a:p>
            <a:pPr lvl="1" algn="l" rtl="0"/>
            <a:r>
              <a:rPr lang="sr-Cyrl-RS" altLang="sr-Latn-RS" sz="1700" smtClean="0">
                <a:latin typeface="Times New Roman" panose="02020603050405020304" pitchFamily="18" charset="0"/>
                <a:cs typeface="Times New Roman" panose="02020603050405020304" pitchFamily="18" charset="0"/>
              </a:rPr>
              <a:t>Combined fractures (fractures and injuries of the ipsilateral foot, lower leg...)</a:t>
            </a:r>
          </a:p>
          <a:p>
            <a:pPr lvl="1" algn="l" rtl="0"/>
            <a:endParaRPr lang="sr-Cyrl-RS" altLang="sr-Latn-RS" sz="1700" smtClean="0">
              <a:latin typeface="Times New Roman" panose="02020603050405020304" pitchFamily="18" charset="0"/>
              <a:cs typeface="Times New Roman" panose="02020603050405020304" pitchFamily="18" charset="0"/>
            </a:endParaRPr>
          </a:p>
        </p:txBody>
      </p:sp>
      <p:sp>
        <p:nvSpPr>
          <p:cNvPr id="8806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E08A56B-AA04-42D6-97DE-C375403BE67D}" type="slidenum">
              <a:rPr lang="en-US" altLang="en-US">
                <a:solidFill>
                  <a:srgbClr val="898989"/>
                </a:solidFill>
              </a:rPr>
              <a:pPr rtl="0"/>
              <a:t>84</a:t>
            </a:fld>
            <a:endParaRPr lang="en-US" altLang="en-US" dirty="0">
              <a:solidFill>
                <a:srgbClr val="898989"/>
              </a:solidFill>
            </a:endParaRPr>
          </a:p>
        </p:txBody>
      </p:sp>
      <p:pic>
        <p:nvPicPr>
          <p:cNvPr id="8806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867150"/>
            <a:ext cx="1833563"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9600" y="3860800"/>
            <a:ext cx="1831975"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0163" y="3860800"/>
            <a:ext cx="1833562"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0725" y="3860800"/>
            <a:ext cx="1833563"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5799329"/>
      </p:ext>
    </p:extLst>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89091"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Classification:</a:t>
            </a:r>
            <a:r>
              <a:rPr lang="sr-Cyrl-RS" altLang="sr-Latn-RS" sz="2000" dirty="0" smtClean="0">
                <a:latin typeface="Times New Roman" panose="02020603050405020304" pitchFamily="18" charset="0"/>
                <a:cs typeface="Times New Roman" panose="02020603050405020304" pitchFamily="18" charset="0"/>
              </a:rPr>
              <a:t>Multiple divisions based on mechanism of origin, fracture pattern, radiographic characteristics, etc.</a:t>
            </a:r>
          </a:p>
          <a:p>
            <a:pPr lvl="1" algn="l" rtl="0"/>
            <a:r>
              <a:rPr lang="en-US" altLang="sr-Latn-RS" sz="1700" dirty="0" err="1" smtClean="0">
                <a:latin typeface="Times New Roman" panose="02020603050405020304" pitchFamily="18" charset="0"/>
                <a:cs typeface="Times New Roman" panose="02020603050405020304" pitchFamily="18" charset="0"/>
              </a:rPr>
              <a:t>Lauge</a:t>
            </a:r>
            <a:r>
              <a:rPr lang="en-US" altLang="sr-Latn-RS" sz="1700" dirty="0" smtClean="0">
                <a:latin typeface="Times New Roman" panose="02020603050405020304" pitchFamily="18" charset="0"/>
                <a:cs typeface="Times New Roman" panose="02020603050405020304" pitchFamily="18" charset="0"/>
              </a:rPr>
              <a:t>-Hansen</a:t>
            </a:r>
            <a:r>
              <a:rPr lang="sr-Cyrl-RS" altLang="sr-Latn-RS" sz="1700" dirty="0" smtClean="0">
                <a:latin typeface="Times New Roman" panose="02020603050405020304" pitchFamily="18" charset="0"/>
                <a:cs typeface="Times New Roman" panose="02020603050405020304" pitchFamily="18" charset="0"/>
              </a:rPr>
              <a:t>'s </a:t>
            </a:r>
            <a:r>
              <a:rPr lang="sr-Cyrl-RS" altLang="sr-Latn-RS" sz="1700" dirty="0" smtClean="0">
                <a:latin typeface="Times New Roman" panose="02020603050405020304" pitchFamily="18" charset="0"/>
                <a:cs typeface="Times New Roman" panose="02020603050405020304" pitchFamily="18" charset="0"/>
              </a:rPr>
              <a:t>classification: Based on the mechanism of injury</a:t>
            </a:r>
          </a:p>
          <a:p>
            <a:pPr lvl="2" algn="l" rtl="0">
              <a:buFont typeface="Wingdings" panose="05000000000000000000" pitchFamily="2" charset="2"/>
              <a:buChar char="Ø"/>
            </a:pPr>
            <a:r>
              <a:rPr lang="en-GB" altLang="sr-Latn-RS" sz="1600" dirty="0" smtClean="0">
                <a:latin typeface="Times New Roman" panose="02020603050405020304" pitchFamily="18" charset="0"/>
                <a:cs typeface="Times New Roman" panose="02020603050405020304" pitchFamily="18" charset="0"/>
              </a:rPr>
              <a:t>SAD</a:t>
            </a:r>
            <a:r>
              <a:rPr lang="sr-Latn-RS"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a:t>
            </a:r>
            <a:r>
              <a:rPr lang="sr-Cyrl-RS" altLang="sr-Latn-RS" sz="1600" dirty="0" smtClean="0">
                <a:latin typeface="Times New Roman" panose="02020603050405020304" pitchFamily="18" charset="0"/>
                <a:cs typeface="Times New Roman" panose="02020603050405020304" pitchFamily="18" charset="0"/>
              </a:rPr>
              <a:t>Supination and adduction, about 10-20% of fractures</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en-GB" altLang="sr-Latn-RS" sz="1600" dirty="0" err="1" smtClean="0">
                <a:latin typeface="Times New Roman" panose="02020603050405020304" pitchFamily="18" charset="0"/>
                <a:cs typeface="Times New Roman" panose="02020603050405020304" pitchFamily="18" charset="0"/>
              </a:rPr>
              <a:t>SER</a:t>
            </a:r>
            <a:r>
              <a:rPr lang="sr-Cyrl-RS"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Supination and external rotation, about 40-70% of fractures</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PAB</a:t>
            </a:r>
            <a:r>
              <a:rPr lang="sr-Cyrl-RS" altLang="sr-Latn-RS" sz="1600" dirty="0" smtClean="0">
                <a:latin typeface="Times New Roman" panose="02020603050405020304" pitchFamily="18" charset="0"/>
                <a:cs typeface="Times New Roman" panose="02020603050405020304" pitchFamily="18" charset="0"/>
              </a:rPr>
              <a:t>– Pronation and abduction, about 5-20% of fractures</a:t>
            </a:r>
            <a:endParaRPr lang="sr-Latn-RS" altLang="sr-Latn-RS" sz="16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Latn-RS" altLang="sr-Latn-RS" sz="1600" dirty="0" smtClean="0">
                <a:latin typeface="Times New Roman" panose="02020603050405020304" pitchFamily="18" charset="0"/>
                <a:cs typeface="Times New Roman" panose="02020603050405020304" pitchFamily="18" charset="0"/>
              </a:rPr>
              <a:t>PER</a:t>
            </a:r>
            <a:r>
              <a:rPr lang="sr-Cyrl-RS" altLang="sr-Latn-RS" sz="1600" dirty="0" smtClean="0">
                <a:latin typeface="Times New Roman" panose="02020603050405020304" pitchFamily="18" charset="0"/>
                <a:cs typeface="Times New Roman" panose="02020603050405020304" pitchFamily="18" charset="0"/>
              </a:rPr>
              <a:t>– Pronation and external rotation, about 7-19% of fractures</a:t>
            </a:r>
            <a:r>
              <a:rPr lang="sr-Cyrl-RS" altLang="sr-Latn-RS" sz="1400" dirty="0" smtClean="0">
                <a:latin typeface="Times New Roman" panose="02020603050405020304" pitchFamily="18" charset="0"/>
                <a:cs typeface="Times New Roman" panose="02020603050405020304" pitchFamily="18" charset="0"/>
              </a:rPr>
              <a:t/>
            </a:r>
            <a:br>
              <a:rPr lang="sr-Cyrl-RS" altLang="sr-Latn-RS" sz="1400" dirty="0" smtClean="0">
                <a:latin typeface="Times New Roman" panose="02020603050405020304" pitchFamily="18" charset="0"/>
                <a:cs typeface="Times New Roman" panose="02020603050405020304" pitchFamily="18" charset="0"/>
              </a:rPr>
            </a:br>
            <a:endParaRPr lang="sr-Cyrl-RS" altLang="sr-Latn-RS" sz="1400" dirty="0" smtClean="0">
              <a:latin typeface="Times New Roman" panose="02020603050405020304" pitchFamily="18" charset="0"/>
              <a:cs typeface="Times New Roman" panose="02020603050405020304" pitchFamily="18" charset="0"/>
            </a:endParaRPr>
          </a:p>
        </p:txBody>
      </p:sp>
      <p:sp>
        <p:nvSpPr>
          <p:cNvPr id="8909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A5DBCD6-C47D-4684-ACEF-9EADA936DF43}" type="slidenum">
              <a:rPr lang="en-US" altLang="en-US">
                <a:solidFill>
                  <a:srgbClr val="898989"/>
                </a:solidFill>
              </a:rPr>
              <a:pPr rtl="0"/>
              <a:t>85</a:t>
            </a:fld>
            <a:endParaRPr lang="en-US" altLang="en-US" dirty="0">
              <a:solidFill>
                <a:srgbClr val="898989"/>
              </a:solidFill>
            </a:endParaRPr>
          </a:p>
        </p:txBody>
      </p:sp>
      <p:pic>
        <p:nvPicPr>
          <p:cNvPr id="8909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962" y="2936726"/>
            <a:ext cx="669607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491348"/>
      </p:ext>
    </p:extLst>
  </p:cSld>
  <p:clrMapOvr>
    <a:masterClrMapping/>
  </p:clrMapOvr>
  <p:transition>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90115" name="Content Placeholder 1"/>
          <p:cNvSpPr>
            <a:spLocks noGrp="1"/>
          </p:cNvSpPr>
          <p:nvPr>
            <p:ph idx="1"/>
          </p:nvPr>
        </p:nvSpPr>
        <p:spPr>
          <a:xfrm>
            <a:off x="900113" y="657225"/>
            <a:ext cx="8243887" cy="5699125"/>
          </a:xfrm>
        </p:spPr>
        <p:txBody>
          <a:bodyPr/>
          <a:lstStyle/>
          <a:p>
            <a:pPr lvl="1" algn="l" rtl="0"/>
            <a:r>
              <a:rPr lang="en-US" altLang="sr-Latn-RS" sz="1700" dirty="0" err="1" smtClean="0">
                <a:latin typeface="Times New Roman" panose="02020603050405020304" pitchFamily="18" charset="0"/>
                <a:cs typeface="Times New Roman" panose="02020603050405020304" pitchFamily="18" charset="0"/>
              </a:rPr>
              <a:t>Danis</a:t>
            </a:r>
            <a:r>
              <a:rPr lang="en-US" altLang="sr-Latn-RS" sz="1700" dirty="0" smtClean="0">
                <a:latin typeface="Times New Roman" panose="02020603050405020304" pitchFamily="18" charset="0"/>
                <a:cs typeface="Times New Roman" panose="02020603050405020304" pitchFamily="18" charset="0"/>
              </a:rPr>
              <a:t>-Weber</a:t>
            </a:r>
            <a:r>
              <a:rPr lang="sr-Cyrl-RS" altLang="sr-Latn-RS" sz="1700" dirty="0" smtClean="0">
                <a:latin typeface="Times New Roman" panose="02020603050405020304" pitchFamily="18" charset="0"/>
                <a:cs typeface="Times New Roman" panose="02020603050405020304" pitchFamily="18" charset="0"/>
              </a:rPr>
              <a:t>'s </a:t>
            </a:r>
            <a:r>
              <a:rPr lang="sr-Cyrl-RS" altLang="sr-Latn-RS" sz="1700" dirty="0" smtClean="0">
                <a:latin typeface="Times New Roman" panose="02020603050405020304" pitchFamily="18" charset="0"/>
                <a:cs typeface="Times New Roman" panose="02020603050405020304" pitchFamily="18" charset="0"/>
              </a:rPr>
              <a:t>classification: Based on the relationship between the fibula and the syndesmosis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A </a:t>
            </a:r>
            <a:r>
              <a:rPr lang="sr-Latn-RS" altLang="sr-Latn-RS" sz="1600" dirty="0" smtClean="0">
                <a:latin typeface="Times New Roman" panose="02020603050405020304" pitchFamily="18" charset="0"/>
                <a:cs typeface="Times New Roman" panose="02020603050405020304" pitchFamily="18" charset="0"/>
              </a:rPr>
              <a:t>-</a:t>
            </a:r>
            <a:r>
              <a:rPr lang="sr-Cyrl-RS" altLang="sr-Latn-RS" sz="1600" dirty="0" smtClean="0">
                <a:latin typeface="Times New Roman" panose="02020603050405020304" pitchFamily="18" charset="0"/>
                <a:cs typeface="Times New Roman" panose="02020603050405020304" pitchFamily="18" charset="0"/>
              </a:rPr>
              <a:t>Below the level of the joint, the syndesmosis is intact, usually a stable fracture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B</a:t>
            </a:r>
            <a:r>
              <a:rPr lang="sr-Cyrl-RS" altLang="sr-Latn-RS" sz="1600" dirty="0" smtClean="0">
                <a:latin typeface="Times New Roman" panose="02020603050405020304" pitchFamily="18" charset="0"/>
                <a:cs typeface="Times New Roman" panose="02020603050405020304" pitchFamily="18" charset="0"/>
              </a:rPr>
              <a:t>– At the joint level, the syndesmosis is intact or partially injured</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C</a:t>
            </a:r>
            <a:r>
              <a:rPr lang="sr-Cyrl-RS" altLang="sr-Latn-RS" sz="1600" dirty="0" smtClean="0">
                <a:latin typeface="Times New Roman" panose="02020603050405020304" pitchFamily="18" charset="0"/>
                <a:cs typeface="Times New Roman" panose="02020603050405020304" pitchFamily="18" charset="0"/>
              </a:rPr>
              <a:t>– Above the joint level, syndesmosis disruption, unstable fracture</a:t>
            </a:r>
          </a:p>
        </p:txBody>
      </p:sp>
      <p:sp>
        <p:nvSpPr>
          <p:cNvPr id="9011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CDECC5B7-2DD0-40FD-8A3E-EEC3975865C7}" type="slidenum">
              <a:rPr lang="en-US" altLang="en-US">
                <a:solidFill>
                  <a:srgbClr val="898989"/>
                </a:solidFill>
              </a:rPr>
              <a:pPr rtl="0"/>
              <a:t>86</a:t>
            </a:fld>
            <a:endParaRPr lang="en-US" altLang="en-US" dirty="0">
              <a:solidFill>
                <a:srgbClr val="898989"/>
              </a:solidFill>
            </a:endParaRPr>
          </a:p>
        </p:txBody>
      </p:sp>
      <p:pic>
        <p:nvPicPr>
          <p:cNvPr id="90117" name="Picture 4"/>
          <p:cNvPicPr>
            <a:picLocks noChangeAspect="1" noChangeArrowheads="1"/>
          </p:cNvPicPr>
          <p:nvPr/>
        </p:nvPicPr>
        <p:blipFill>
          <a:blip r:embed="rId2">
            <a:extLst>
              <a:ext uri="{28A0092B-C50C-407E-A947-70E740481C1C}">
                <a14:useLocalDpi xmlns:a14="http://schemas.microsoft.com/office/drawing/2010/main" val="0"/>
              </a:ext>
            </a:extLst>
          </a:blip>
          <a:srcRect l="19212" t="2448" r="9254" b="3519"/>
          <a:stretch>
            <a:fillRect/>
          </a:stretch>
        </p:blipFill>
        <p:spPr bwMode="auto">
          <a:xfrm>
            <a:off x="1619250" y="2133600"/>
            <a:ext cx="590550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8" name="TextBox 1"/>
          <p:cNvSpPr txBox="1">
            <a:spLocks noChangeArrowheads="1"/>
          </p:cNvSpPr>
          <p:nvPr/>
        </p:nvSpPr>
        <p:spPr bwMode="auto">
          <a:xfrm>
            <a:off x="1924050" y="6048375"/>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A</a:t>
            </a:r>
            <a:endParaRPr lang="en-US" altLang="en-US" sz="1400">
              <a:latin typeface="Times New Roman" panose="02020603050405020304" pitchFamily="18" charset="0"/>
              <a:cs typeface="Times New Roman" panose="02020603050405020304" pitchFamily="18" charset="0"/>
            </a:endParaRPr>
          </a:p>
        </p:txBody>
      </p:sp>
      <p:sp>
        <p:nvSpPr>
          <p:cNvPr id="90119" name="TextBox 6"/>
          <p:cNvSpPr txBox="1">
            <a:spLocks noChangeArrowheads="1"/>
          </p:cNvSpPr>
          <p:nvPr/>
        </p:nvSpPr>
        <p:spPr bwMode="auto">
          <a:xfrm>
            <a:off x="3887788" y="6048375"/>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a:t>
            </a:r>
            <a:r>
              <a:rPr lang="sr-Latn-RS" altLang="en-US" sz="1400">
                <a:latin typeface="Times New Roman" panose="02020603050405020304" pitchFamily="18" charset="0"/>
                <a:cs typeface="Times New Roman" panose="02020603050405020304" pitchFamily="18" charset="0"/>
              </a:rPr>
              <a:t>B</a:t>
            </a:r>
            <a:endParaRPr lang="en-US" altLang="en-US" sz="1400">
              <a:latin typeface="Times New Roman" panose="02020603050405020304" pitchFamily="18" charset="0"/>
              <a:cs typeface="Times New Roman" panose="02020603050405020304" pitchFamily="18" charset="0"/>
            </a:endParaRPr>
          </a:p>
        </p:txBody>
      </p:sp>
      <p:sp>
        <p:nvSpPr>
          <p:cNvPr id="90120" name="TextBox 8"/>
          <p:cNvSpPr txBox="1">
            <a:spLocks noChangeArrowheads="1"/>
          </p:cNvSpPr>
          <p:nvPr/>
        </p:nvSpPr>
        <p:spPr bwMode="auto">
          <a:xfrm>
            <a:off x="5651500" y="6046788"/>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a:t>
            </a:r>
            <a:r>
              <a:rPr lang="sr-Latn-RS" altLang="en-US" sz="1400">
                <a:latin typeface="Times New Roman" panose="02020603050405020304" pitchFamily="18" charset="0"/>
                <a:cs typeface="Times New Roman" panose="02020603050405020304" pitchFamily="18" charset="0"/>
              </a:rPr>
              <a:t>C</a:t>
            </a:r>
            <a:endParaRPr lang="en-US"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3670743"/>
      </p:ext>
    </p:extLst>
  </p:cSld>
  <p:clrMapOvr>
    <a:masterClrMapping/>
  </p:clrMapOvr>
  <p:transition>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91139" name="Content Placeholder 1"/>
          <p:cNvSpPr>
            <a:spLocks noGrp="1"/>
          </p:cNvSpPr>
          <p:nvPr>
            <p:ph idx="1"/>
          </p:nvPr>
        </p:nvSpPr>
        <p:spPr>
          <a:xfrm>
            <a:off x="900113" y="657225"/>
            <a:ext cx="8243887" cy="5699125"/>
          </a:xfrm>
        </p:spPr>
        <p:txBody>
          <a:bodyPr/>
          <a:lstStyle/>
          <a:p>
            <a:pPr lvl="1" algn="l" rtl="0"/>
            <a:r>
              <a:rPr lang="sr-Cyrl-RS" altLang="sr-Latn-RS" sz="1700" dirty="0" smtClean="0">
                <a:latin typeface="Times New Roman" panose="02020603050405020304" pitchFamily="18" charset="0"/>
                <a:cs typeface="Times New Roman" panose="02020603050405020304" pitchFamily="18" charset="0"/>
              </a:rPr>
              <a:t>AO classification: Based on radiographic criteria, fracture pattern, stability and treatment prognosis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 A</a:t>
            </a:r>
            <a:r>
              <a:rPr lang="sr-Latn-RS" altLang="sr-Latn-RS" sz="1600" dirty="0" smtClean="0">
                <a:latin typeface="Times New Roman" panose="02020603050405020304" pitchFamily="18" charset="0"/>
                <a:cs typeface="Times New Roman" panose="02020603050405020304" pitchFamily="18" charset="0"/>
              </a:rPr>
              <a:t>-</a:t>
            </a:r>
            <a:r>
              <a:rPr lang="sr-Cyrl-RS" altLang="sr-Latn-RS" sz="1600" dirty="0" smtClean="0">
                <a:latin typeface="Times New Roman" panose="02020603050405020304" pitchFamily="18" charset="0"/>
                <a:cs typeface="Times New Roman" panose="02020603050405020304" pitchFamily="18" charset="0"/>
              </a:rPr>
              <a:t>Fracture of the malleolus, lateral infrasyndesmotic lesion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B</a:t>
            </a:r>
            <a:r>
              <a:rPr lang="sr-Cyrl-RS" altLang="sr-Latn-RS" sz="1600" dirty="0" smtClean="0">
                <a:latin typeface="Times New Roman" panose="02020603050405020304" pitchFamily="18" charset="0"/>
                <a:cs typeface="Times New Roman" panose="02020603050405020304" pitchFamily="18" charset="0"/>
              </a:rPr>
              <a:t>– Fracture of the malleolus, lateral trans-syndesmotic fracture of the fibula</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Type</a:t>
            </a:r>
            <a:r>
              <a:rPr lang="en-GB" altLang="sr-Latn-RS" sz="1600" dirty="0" smtClean="0">
                <a:latin typeface="Times New Roman" panose="02020603050405020304" pitchFamily="18" charset="0"/>
                <a:cs typeface="Times New Roman" panose="02020603050405020304" pitchFamily="18" charset="0"/>
              </a:rPr>
              <a:t> </a:t>
            </a:r>
            <a:r>
              <a:rPr lang="sr-Latn-RS" altLang="sr-Latn-RS" sz="1600" dirty="0" smtClean="0">
                <a:latin typeface="Times New Roman" panose="02020603050405020304" pitchFamily="18" charset="0"/>
                <a:cs typeface="Times New Roman" panose="02020603050405020304" pitchFamily="18" charset="0"/>
              </a:rPr>
              <a:t>C</a:t>
            </a:r>
            <a:r>
              <a:rPr lang="sr-Cyrl-RS" altLang="sr-Latn-RS" sz="1600" dirty="0" smtClean="0">
                <a:latin typeface="Times New Roman" panose="02020603050405020304" pitchFamily="18" charset="0"/>
                <a:cs typeface="Times New Roman" panose="02020603050405020304" pitchFamily="18" charset="0"/>
              </a:rPr>
              <a:t>– Fracture of the malleolus, lateral suprasyndesmotic lesion</a:t>
            </a:r>
          </a:p>
        </p:txBody>
      </p:sp>
      <p:sp>
        <p:nvSpPr>
          <p:cNvPr id="9114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A72090FB-289C-47BC-83F3-F8B099AD8884}" type="slidenum">
              <a:rPr lang="en-US" altLang="en-US">
                <a:solidFill>
                  <a:srgbClr val="898989"/>
                </a:solidFill>
              </a:rPr>
              <a:pPr rtl="0"/>
              <a:t>87</a:t>
            </a:fld>
            <a:endParaRPr lang="en-US" altLang="en-US">
              <a:solidFill>
                <a:srgbClr val="898989"/>
              </a:solidFill>
            </a:endParaRPr>
          </a:p>
        </p:txBody>
      </p:sp>
      <p:pic>
        <p:nvPicPr>
          <p:cNvPr id="91141" name="Picture 4"/>
          <p:cNvPicPr>
            <a:picLocks noChangeAspect="1" noChangeArrowheads="1"/>
          </p:cNvPicPr>
          <p:nvPr/>
        </p:nvPicPr>
        <p:blipFill>
          <a:blip r:embed="rId2">
            <a:extLst>
              <a:ext uri="{28A0092B-C50C-407E-A947-70E740481C1C}">
                <a14:useLocalDpi xmlns:a14="http://schemas.microsoft.com/office/drawing/2010/main" val="0"/>
              </a:ext>
            </a:extLst>
          </a:blip>
          <a:srcRect b="4375"/>
          <a:stretch>
            <a:fillRect/>
          </a:stretch>
        </p:blipFill>
        <p:spPr bwMode="auto">
          <a:xfrm>
            <a:off x="2051720" y="2151289"/>
            <a:ext cx="514826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2" name="TextBox 5"/>
          <p:cNvSpPr txBox="1">
            <a:spLocks noChangeArrowheads="1"/>
          </p:cNvSpPr>
          <p:nvPr/>
        </p:nvSpPr>
        <p:spPr bwMode="auto">
          <a:xfrm>
            <a:off x="917575" y="2690813"/>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 A</a:t>
            </a:r>
            <a:endParaRPr lang="en-US" altLang="en-US" sz="1400">
              <a:latin typeface="Times New Roman" panose="02020603050405020304" pitchFamily="18" charset="0"/>
              <a:cs typeface="Times New Roman" panose="02020603050405020304" pitchFamily="18" charset="0"/>
            </a:endParaRPr>
          </a:p>
        </p:txBody>
      </p:sp>
      <p:sp>
        <p:nvSpPr>
          <p:cNvPr id="91143" name="TextBox 6"/>
          <p:cNvSpPr txBox="1">
            <a:spLocks noChangeArrowheads="1"/>
          </p:cNvSpPr>
          <p:nvPr/>
        </p:nvSpPr>
        <p:spPr bwMode="auto">
          <a:xfrm>
            <a:off x="935038" y="4370388"/>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a:t>
            </a:r>
            <a:r>
              <a:rPr lang="en-US" altLang="en-US" sz="1400">
                <a:latin typeface="Times New Roman" panose="02020603050405020304" pitchFamily="18" charset="0"/>
                <a:cs typeface="Times New Roman" panose="02020603050405020304" pitchFamily="18" charset="0"/>
              </a:rPr>
              <a:t>B</a:t>
            </a:r>
          </a:p>
        </p:txBody>
      </p:sp>
      <p:sp>
        <p:nvSpPr>
          <p:cNvPr id="91144" name="TextBox 7"/>
          <p:cNvSpPr txBox="1">
            <a:spLocks noChangeArrowheads="1"/>
          </p:cNvSpPr>
          <p:nvPr/>
        </p:nvSpPr>
        <p:spPr bwMode="auto">
          <a:xfrm>
            <a:off x="900113" y="5740400"/>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Type</a:t>
            </a:r>
            <a:r>
              <a:rPr lang="en-US" altLang="en-US" sz="1400">
                <a:latin typeface="Times New Roman" panose="02020603050405020304" pitchFamily="18" charset="0"/>
                <a:cs typeface="Times New Roman" panose="02020603050405020304" pitchFamily="18" charset="0"/>
              </a:rPr>
              <a:t>C</a:t>
            </a:r>
          </a:p>
        </p:txBody>
      </p:sp>
    </p:spTree>
    <p:extLst>
      <p:ext uri="{BB962C8B-B14F-4D97-AF65-F5344CB8AC3E}">
        <p14:creationId xmlns:p14="http://schemas.microsoft.com/office/powerpoint/2010/main" val="3870679736"/>
      </p:ext>
    </p:extLst>
  </p:cSld>
  <p:clrMapOvr>
    <a:masterClrMapping/>
  </p:clrMapOvr>
  <p:transition>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92163" name="Content Placeholder 1"/>
          <p:cNvSpPr>
            <a:spLocks noGrp="1"/>
          </p:cNvSpPr>
          <p:nvPr>
            <p:ph idx="1"/>
          </p:nvPr>
        </p:nvSpPr>
        <p:spPr>
          <a:xfrm>
            <a:off x="900113" y="657225"/>
            <a:ext cx="8243887" cy="5699125"/>
          </a:xfrm>
        </p:spPr>
        <p:txBody>
          <a:bodyPr/>
          <a:lstStyle/>
          <a:p>
            <a:pPr algn="l" rtl="0"/>
            <a:r>
              <a:rPr lang="en-GB" altLang="sr-Latn-RS" sz="2000" b="1" u="sng" dirty="0" smtClean="0">
                <a:latin typeface="Times New Roman" panose="02020603050405020304" pitchFamily="18" charset="0"/>
                <a:cs typeface="Times New Roman" panose="02020603050405020304" pitchFamily="18" charset="0"/>
              </a:rPr>
              <a:t>Clinical presentation</a:t>
            </a:r>
            <a:r>
              <a:rPr lang="sr-Cyrl-RS" altLang="sr-Latn-RS" sz="2000" b="1" u="sng" dirty="0" smtClean="0">
                <a:latin typeface="Times New Roman" panose="02020603050405020304" pitchFamily="18" charset="0"/>
                <a:cs typeface="Times New Roman" panose="02020603050405020304" pitchFamily="18" charset="0"/>
              </a:rPr>
              <a:t>:</a:t>
            </a:r>
            <a:endParaRPr lang="sr-Cyrl-RS" altLang="sr-Latn-RS" sz="2000" b="1" u="sng"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Pronounced palpation soreness</a:t>
            </a:r>
          </a:p>
          <a:p>
            <a:pPr lvl="1" algn="l" rtl="0"/>
            <a:r>
              <a:rPr lang="en-GB" altLang="sr-Latn-RS" sz="1700" dirty="0" smtClean="0">
                <a:latin typeface="Times New Roman" panose="02020603050405020304" pitchFamily="18" charset="0"/>
                <a:cs typeface="Times New Roman" panose="02020603050405020304" pitchFamily="18" charset="0"/>
              </a:rPr>
              <a:t>Swelling</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en-GB" altLang="sr-Latn-RS" sz="1700" dirty="0" smtClean="0">
                <a:latin typeface="Times New Roman" panose="02020603050405020304" pitchFamily="18" charset="0"/>
                <a:cs typeface="Times New Roman" panose="02020603050405020304" pitchFamily="18" charset="0"/>
              </a:rPr>
              <a:t>Haematoma</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Crepitations</a:t>
            </a:r>
          </a:p>
          <a:p>
            <a:pPr lvl="1" algn="l" rtl="0"/>
            <a:r>
              <a:rPr lang="sr-Cyrl-RS" altLang="sr-Latn-RS" sz="1700" dirty="0" smtClean="0">
                <a:latin typeface="Times New Roman" panose="02020603050405020304" pitchFamily="18" charset="0"/>
                <a:cs typeface="Times New Roman" panose="02020603050405020304" pitchFamily="18" charset="0"/>
              </a:rPr>
              <a:t>Deformity</a:t>
            </a:r>
          </a:p>
          <a:p>
            <a:pPr lvl="1" algn="l" rtl="0"/>
            <a:r>
              <a:rPr lang="sr-Cyrl-RS" altLang="sr-Latn-RS" sz="1700" dirty="0" smtClean="0">
                <a:latin typeface="Times New Roman" panose="02020603050405020304" pitchFamily="18" charset="0"/>
                <a:cs typeface="Times New Roman" panose="02020603050405020304" pitchFamily="18" charset="0"/>
              </a:rPr>
              <a:t>Pathological mobility</a:t>
            </a:r>
          </a:p>
          <a:p>
            <a:pPr lvl="1" algn="l" rtl="0"/>
            <a:r>
              <a:rPr lang="sr-Cyrl-RS" altLang="sr-Latn-RS" sz="1700" dirty="0" smtClean="0">
                <a:latin typeface="Times New Roman" panose="02020603050405020304" pitchFamily="18" charset="0"/>
                <a:cs typeface="Times New Roman" panose="02020603050405020304" pitchFamily="18" charset="0"/>
              </a:rPr>
              <a:t>Active and passive movements limited by pain</a:t>
            </a:r>
          </a:p>
          <a:p>
            <a:pPr lvl="1" algn="l" rtl="0"/>
            <a:r>
              <a:rPr lang="sr-Cyrl-RS" altLang="sr-Latn-RS" sz="1700" dirty="0" smtClean="0">
                <a:latin typeface="Times New Roman" panose="02020603050405020304" pitchFamily="18" charset="0"/>
                <a:cs typeface="Times New Roman" panose="02020603050405020304" pitchFamily="18" charset="0"/>
              </a:rPr>
              <a:t>Condition of soft tissues, skin, neurovascular structures, associated fractures (often fracture of the base of the 5th metatarsal bone, dislocations or fractures of the talus, calcaneus...)</a:t>
            </a:r>
          </a:p>
          <a:p>
            <a:pPr algn="l" rtl="0"/>
            <a:r>
              <a:rPr lang="sr-Cyrl-RS" altLang="sr-Latn-RS" sz="2000" b="1" u="sng" dirty="0" smtClean="0">
                <a:latin typeface="Times New Roman" panose="02020603050405020304" pitchFamily="18" charset="0"/>
                <a:cs typeface="Times New Roman" panose="02020603050405020304" pitchFamily="18" charset="0"/>
              </a:rPr>
              <a:t>Diagnostics:</a:t>
            </a:r>
          </a:p>
          <a:p>
            <a:pPr lvl="1" algn="l" rtl="0"/>
            <a:r>
              <a:rPr lang="sr-Cyrl-RS" altLang="sr-Latn-RS" sz="1700" dirty="0" smtClean="0">
                <a:latin typeface="Times New Roman" panose="02020603050405020304" pitchFamily="18" charset="0"/>
                <a:cs typeface="Times New Roman" panose="02020603050405020304" pitchFamily="18" charset="0"/>
              </a:rPr>
              <a:t>Anamnesis and clinical examination</a:t>
            </a:r>
          </a:p>
          <a:p>
            <a:pPr lvl="1" algn="l" rtl="0"/>
            <a:r>
              <a:rPr lang="en-US" altLang="sr-Latn-RS" sz="1700" dirty="0" smtClean="0">
                <a:latin typeface="Times New Roman" panose="02020603050405020304" pitchFamily="18" charset="0"/>
                <a:cs typeface="Times New Roman" panose="02020603050405020304" pitchFamily="18" charset="0"/>
              </a:rPr>
              <a:t>X-ray:</a:t>
            </a:r>
            <a:r>
              <a:rPr lang="sr-Cyrl-RS" altLang="sr-Latn-RS" sz="1700" dirty="0" smtClean="0">
                <a:latin typeface="Times New Roman" panose="02020603050405020304" pitchFamily="18" charset="0"/>
                <a:cs typeface="Times New Roman" panose="02020603050405020304" pitchFamily="18" charset="0"/>
              </a:rPr>
              <a:t>AP, profile and mortis view (ankle internal rotation 25°)</a:t>
            </a:r>
          </a:p>
          <a:p>
            <a:pPr lvl="1" algn="l" rtl="0"/>
            <a:r>
              <a:rPr lang="en-US" altLang="sr-Latn-RS" sz="1700" dirty="0" err="1" smtClean="0">
                <a:latin typeface="Times New Roman" panose="02020603050405020304" pitchFamily="18" charset="0"/>
                <a:cs typeface="Times New Roman" panose="02020603050405020304" pitchFamily="18" charset="0"/>
              </a:rPr>
              <a:t>MDCT</a:t>
            </a:r>
            <a:r>
              <a:rPr lang="sr-Cyrl-RS" altLang="sr-Latn-RS" sz="1700" dirty="0" smtClean="0">
                <a:latin typeface="Times New Roman" panose="02020603050405020304" pitchFamily="18" charset="0"/>
                <a:cs typeface="Times New Roman" panose="02020603050405020304" pitchFamily="18" charset="0"/>
              </a:rPr>
              <a:t>: More accurate injury assessment, preoperative planning</a:t>
            </a:r>
          </a:p>
          <a:p>
            <a:pPr lvl="1" algn="l" rtl="0"/>
            <a:r>
              <a:rPr lang="sr-Latn-RS" altLang="sr-Latn-RS" sz="1700" dirty="0" smtClean="0">
                <a:latin typeface="Times New Roman" panose="02020603050405020304" pitchFamily="18" charset="0"/>
                <a:cs typeface="Times New Roman" panose="02020603050405020304" pitchFamily="18" charset="0"/>
              </a:rPr>
              <a:t>ECHO:</a:t>
            </a:r>
            <a:r>
              <a:rPr lang="sr-Cyrl-RS" altLang="sr-Latn-RS" sz="1700" dirty="0" smtClean="0">
                <a:latin typeface="Times New Roman" panose="02020603050405020304" pitchFamily="18" charset="0"/>
                <a:cs typeface="Times New Roman" panose="02020603050405020304" pitchFamily="18" charset="0"/>
              </a:rPr>
              <a:t>Endangerment of vascular structures</a:t>
            </a:r>
          </a:p>
          <a:p>
            <a:pPr lvl="1" algn="l" rtl="0"/>
            <a:r>
              <a:rPr lang="sr-Latn-RS" altLang="sr-Latn-RS" sz="1700" dirty="0" smtClean="0">
                <a:latin typeface="Times New Roman" panose="02020603050405020304" pitchFamily="18" charset="0"/>
                <a:cs typeface="Times New Roman" panose="02020603050405020304" pitchFamily="18" charset="0"/>
              </a:rPr>
              <a:t>MRI:</a:t>
            </a:r>
            <a:r>
              <a:rPr lang="sr-Cyrl-RS" altLang="sr-Latn-RS" sz="1700" dirty="0" smtClean="0">
                <a:latin typeface="Times New Roman" panose="02020603050405020304" pitchFamily="18" charset="0"/>
                <a:cs typeface="Times New Roman" panose="02020603050405020304" pitchFamily="18" charset="0"/>
              </a:rPr>
              <a:t>Condition of soft tissue structures, in later stages of treatment if necessary</a:t>
            </a:r>
          </a:p>
        </p:txBody>
      </p:sp>
      <p:sp>
        <p:nvSpPr>
          <p:cNvPr id="9216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BA4F7BA1-D65B-4351-AD29-8D5A500C1C2C}" type="slidenum">
              <a:rPr lang="en-US" altLang="en-US">
                <a:solidFill>
                  <a:srgbClr val="898989"/>
                </a:solidFill>
              </a:rPr>
              <a:pPr rtl="0"/>
              <a:t>88</a:t>
            </a:fld>
            <a:endParaRPr lang="en-US" altLang="en-US" dirty="0">
              <a:solidFill>
                <a:srgbClr val="898989"/>
              </a:solidFill>
            </a:endParaRPr>
          </a:p>
        </p:txBody>
      </p:sp>
    </p:spTree>
    <p:extLst>
      <p:ext uri="{BB962C8B-B14F-4D97-AF65-F5344CB8AC3E}">
        <p14:creationId xmlns:p14="http://schemas.microsoft.com/office/powerpoint/2010/main" val="3260971717"/>
      </p:ext>
    </p:extLst>
  </p:cSld>
  <p:clrMapOvr>
    <a:masterClrMapping/>
  </p:clrMapOvr>
  <p:transition>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93187" name="Content Placeholder 1"/>
          <p:cNvSpPr>
            <a:spLocks noGrp="1"/>
          </p:cNvSpPr>
          <p:nvPr>
            <p:ph idx="1"/>
          </p:nvPr>
        </p:nvSpPr>
        <p:spPr>
          <a:xfrm>
            <a:off x="900113" y="579438"/>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Treatment:</a:t>
            </a:r>
          </a:p>
          <a:p>
            <a:pPr lvl="1" algn="l" rtl="0"/>
            <a:r>
              <a:rPr lang="sr-Cyrl-RS" altLang="sr-Latn-RS" sz="1700" dirty="0" smtClean="0">
                <a:latin typeface="Times New Roman" panose="02020603050405020304" pitchFamily="18" charset="0"/>
                <a:cs typeface="Times New Roman" panose="02020603050405020304" pitchFamily="18" charset="0"/>
              </a:rPr>
              <a:t>Initial care: Fracture stabilization, adequate immobilization, pain reduction, facilitating care. Dislocated or luxated fractures require closed reduction, with evaluation of skin and soft tissue status</a:t>
            </a:r>
          </a:p>
          <a:p>
            <a:pPr lvl="1" algn="l" rtl="0"/>
            <a:r>
              <a:rPr lang="sr-Cyrl-RS" altLang="sr-Latn-RS" sz="1700" dirty="0" smtClean="0">
                <a:latin typeface="Times New Roman" panose="02020603050405020304" pitchFamily="18" charset="0"/>
                <a:cs typeface="Times New Roman" panose="02020603050405020304" pitchFamily="18" charset="0"/>
              </a:rPr>
              <a:t>Definitive care: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 Stable fractures, where after repositioning and immobilization, a good position of the fragments and the articular fork has been established. Symptomatic therapy, thromboprophylaxis, without support 6-8 weeks after the injury</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 Unstable fractures, inadequate position after reposition.</a:t>
            </a:r>
          </a:p>
          <a:p>
            <a:pPr algn="l" rtl="0"/>
            <a:r>
              <a:rPr lang="sr-Cyrl-RS" altLang="sr-Latn-RS" sz="2000" b="1" u="sng" dirty="0" smtClean="0">
                <a:latin typeface="Times New Roman" panose="02020603050405020304" pitchFamily="18" charset="0"/>
                <a:cs typeface="Times New Roman" panose="02020603050405020304" pitchFamily="18" charset="0"/>
              </a:rPr>
              <a:t>Types of operative treatment:</a:t>
            </a:r>
          </a:p>
          <a:p>
            <a:pPr lvl="1" algn="l" rtl="0"/>
            <a:r>
              <a:rPr lang="sr-Cyrl-RS" altLang="sr-Latn-RS" sz="1700" dirty="0" smtClean="0">
                <a:latin typeface="Times New Roman" panose="02020603050405020304" pitchFamily="18" charset="0"/>
                <a:cs typeface="Times New Roman" panose="02020603050405020304" pitchFamily="18" charset="0"/>
              </a:rPr>
              <a:t>Open reposition and internal fixation</a:t>
            </a:r>
          </a:p>
          <a:p>
            <a:pPr lvl="1" algn="l" rtl="0"/>
            <a:r>
              <a:rPr lang="sr-Cyrl-RS" altLang="sr-Latn-RS" sz="1700" dirty="0" smtClean="0">
                <a:latin typeface="Times New Roman" panose="02020603050405020304" pitchFamily="18" charset="0"/>
                <a:cs typeface="Times New Roman" panose="02020603050405020304" pitchFamily="18" charset="0"/>
              </a:rPr>
              <a:t>External fixation</a:t>
            </a:r>
          </a:p>
          <a:p>
            <a:pPr algn="l" rtl="0"/>
            <a:r>
              <a:rPr lang="sr-Cyrl-RS" altLang="sr-Latn-RS" sz="2000" b="1" u="sng" dirty="0" smtClean="0">
                <a:latin typeface="Times New Roman" panose="02020603050405020304" pitchFamily="18" charset="0"/>
                <a:cs typeface="Times New Roman" panose="02020603050405020304" pitchFamily="18" charset="0"/>
              </a:rPr>
              <a:t>Rehabilitation:</a:t>
            </a:r>
          </a:p>
          <a:p>
            <a:pPr lvl="1" algn="l" rtl="0"/>
            <a:r>
              <a:rPr lang="sr-Cyrl-RS" altLang="sr-Latn-RS" sz="1700" dirty="0" smtClean="0">
                <a:latin typeface="Times New Roman" panose="02020603050405020304" pitchFamily="18" charset="0"/>
                <a:cs typeface="Times New Roman" panose="02020603050405020304" pitchFamily="18" charset="0"/>
              </a:rPr>
              <a:t>Early verticalization and mobilization</a:t>
            </a:r>
          </a:p>
          <a:p>
            <a:pPr lvl="1" algn="l" rtl="0"/>
            <a:r>
              <a:rPr lang="sr-Cyrl-RS" altLang="sr-Latn-RS" sz="1700" dirty="0" smtClean="0">
                <a:latin typeface="Times New Roman" panose="02020603050405020304" pitchFamily="18" charset="0"/>
                <a:cs typeface="Times New Roman" panose="02020603050405020304" pitchFamily="18" charset="0"/>
              </a:rPr>
              <a:t>No support for the first 6 weeks after the fracture</a:t>
            </a:r>
          </a:p>
          <a:p>
            <a:pPr algn="l" rtl="0"/>
            <a:r>
              <a:rPr lang="sr-Cyrl-RS" altLang="sr-Latn-RS" sz="2000" b="1" u="sng" dirty="0" smtClean="0">
                <a:latin typeface="Times New Roman" panose="02020603050405020304" pitchFamily="18" charset="0"/>
                <a:cs typeface="Times New Roman" panose="02020603050405020304" pitchFamily="18" charset="0"/>
              </a:rPr>
              <a:t>Complications:</a:t>
            </a:r>
          </a:p>
          <a:p>
            <a:pPr lvl="1" algn="l" rtl="0"/>
            <a:r>
              <a:rPr lang="sr-Cyrl-RS" altLang="sr-Latn-RS" sz="1700" dirty="0" smtClean="0">
                <a:latin typeface="Times New Roman" panose="02020603050405020304" pitchFamily="18" charset="0"/>
                <a:cs typeface="Times New Roman" panose="02020603050405020304" pitchFamily="18" charset="0"/>
              </a:rPr>
              <a:t>Infections and difficult healing of the operative wound (e.g. patients </a:t>
            </a:r>
            <a:r>
              <a:rPr lang="sr-Cyrl-RS" altLang="sr-Latn-RS" sz="1700" dirty="0" smtClean="0">
                <a:latin typeface="Times New Roman" panose="02020603050405020304" pitchFamily="18" charset="0"/>
                <a:cs typeface="Times New Roman" panose="02020603050405020304" pitchFamily="18" charset="0"/>
              </a:rPr>
              <a:t>with</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DM</a:t>
            </a:r>
            <a:r>
              <a:rPr lang="sr-Cyrl-RS" altLang="sr-Latn-RS" sz="1700"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Malposition or nonunion</a:t>
            </a:r>
          </a:p>
          <a:p>
            <a:pPr lvl="1" algn="l" rtl="0"/>
            <a:r>
              <a:rPr lang="sr-Cyrl-RS" altLang="sr-Latn-RS" sz="1700" dirty="0" smtClean="0">
                <a:latin typeface="Times New Roman" panose="02020603050405020304" pitchFamily="18" charset="0"/>
                <a:cs typeface="Times New Roman" panose="02020603050405020304" pitchFamily="18" charset="0"/>
              </a:rPr>
              <a:t>Postoperative stiffness and posttraumatic arthrosis</a:t>
            </a:r>
          </a:p>
        </p:txBody>
      </p:sp>
      <p:sp>
        <p:nvSpPr>
          <p:cNvPr id="9318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5862EF13-27AD-4015-A4F9-F32EE533615A}" type="slidenum">
              <a:rPr lang="en-US" altLang="en-US">
                <a:solidFill>
                  <a:srgbClr val="898989"/>
                </a:solidFill>
              </a:rPr>
              <a:pPr rtl="0"/>
              <a:t>89</a:t>
            </a:fld>
            <a:endParaRPr lang="en-US" altLang="en-US" dirty="0">
              <a:solidFill>
                <a:srgbClr val="898989"/>
              </a:solidFill>
            </a:endParaRPr>
          </a:p>
        </p:txBody>
      </p:sp>
    </p:spTree>
    <p:extLst>
      <p:ext uri="{BB962C8B-B14F-4D97-AF65-F5344CB8AC3E}">
        <p14:creationId xmlns:p14="http://schemas.microsoft.com/office/powerpoint/2010/main" val="2381908829"/>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Hip fractures – Femoral neck fractures</a:t>
            </a:r>
          </a:p>
        </p:txBody>
      </p:sp>
      <p:sp>
        <p:nvSpPr>
          <p:cNvPr id="11267"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Epidemiology:</a:t>
            </a:r>
          </a:p>
          <a:p>
            <a:pPr lvl="1" algn="l" rtl="0"/>
            <a:r>
              <a:rPr lang="sr-Cyrl-RS" altLang="sr-Latn-RS" sz="1700" smtClean="0">
                <a:latin typeface="Times New Roman" panose="02020603050405020304" pitchFamily="18" charset="0"/>
                <a:cs typeface="Times New Roman" panose="02020603050405020304" pitchFamily="18" charset="0"/>
              </a:rPr>
              <a:t>Intracapsular hip fractures are one of the most common orthopedic problems</a:t>
            </a:r>
          </a:p>
          <a:p>
            <a:pPr lvl="1" algn="l" rtl="0"/>
            <a:r>
              <a:rPr lang="sr-Cyrl-RS" altLang="sr-Latn-RS" sz="1700" smtClean="0">
                <a:latin typeface="Times New Roman" panose="02020603050405020304" pitchFamily="18" charset="0"/>
                <a:cs typeface="Times New Roman" panose="02020603050405020304" pitchFamily="18" charset="0"/>
              </a:rPr>
              <a:t>Especially in the elderly (constant increase due to the increase in the elderly population)</a:t>
            </a:r>
          </a:p>
          <a:p>
            <a:pPr lvl="1" algn="l" rtl="0"/>
            <a:r>
              <a:rPr lang="sr-Cyrl-RS" altLang="sr-Latn-RS" sz="1700" smtClean="0">
                <a:latin typeface="Times New Roman" panose="02020603050405020304" pitchFamily="18" charset="0"/>
                <a:cs typeface="Times New Roman" panose="02020603050405020304" pitchFamily="18" charset="0"/>
              </a:rPr>
              <a:t>A big socio-economic problem</a:t>
            </a:r>
          </a:p>
          <a:p>
            <a:pPr lvl="1" algn="l" rtl="0"/>
            <a:r>
              <a:rPr lang="sr-Cyrl-RS" altLang="sr-Latn-RS" sz="1700" smtClean="0">
                <a:latin typeface="Times New Roman" panose="02020603050405020304" pitchFamily="18" charset="0"/>
                <a:cs typeface="Times New Roman" panose="02020603050405020304" pitchFamily="18" charset="0"/>
              </a:rPr>
              <a:t>The risk increases significantly with age</a:t>
            </a:r>
          </a:p>
          <a:p>
            <a:pPr lvl="1" algn="l" rtl="0"/>
            <a:r>
              <a:rPr lang="sr-Cyrl-RS" altLang="sr-Latn-RS" sz="1700" smtClean="0">
                <a:latin typeface="Times New Roman" panose="02020603050405020304" pitchFamily="18" charset="0"/>
                <a:cs typeface="Times New Roman" panose="02020603050405020304" pitchFamily="18" charset="0"/>
              </a:rPr>
              <a:t>It occurs more often in women</a:t>
            </a:r>
          </a:p>
          <a:p>
            <a:pPr lvl="1" algn="l" rtl="0"/>
            <a:r>
              <a:rPr lang="sr-Cyrl-RS" altLang="sr-Latn-RS" sz="1700" smtClean="0">
                <a:latin typeface="Times New Roman" panose="02020603050405020304" pitchFamily="18" charset="0"/>
                <a:cs typeface="Times New Roman" panose="02020603050405020304" pitchFamily="18" charset="0"/>
              </a:rPr>
              <a:t>The main risk factors are age and osteoporosis</a:t>
            </a:r>
          </a:p>
          <a:p>
            <a:pPr algn="l" rtl="0"/>
            <a:endParaRPr lang="sr-Cyrl-RS" altLang="sr-Latn-RS" sz="2000" smtClean="0">
              <a:latin typeface="Times New Roman" panose="02020603050405020304" pitchFamily="18" charset="0"/>
              <a:cs typeface="Times New Roman" panose="02020603050405020304" pitchFamily="18" charset="0"/>
            </a:endParaRPr>
          </a:p>
        </p:txBody>
      </p:sp>
      <p:sp>
        <p:nvSpPr>
          <p:cNvPr id="1126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3181FF4-9E58-432F-8B28-4C6C6E765319}" type="slidenum">
              <a:rPr lang="en-US" altLang="en-US">
                <a:solidFill>
                  <a:srgbClr val="898989"/>
                </a:solidFill>
              </a:rPr>
              <a:pPr algn="l" rtl="0"/>
              <a:t>9</a:t>
            </a:fld>
            <a:endParaRPr lang="en-US" altLang="en-US">
              <a:solidFill>
                <a:srgbClr val="898989"/>
              </a:solidFill>
            </a:endParaRPr>
          </a:p>
        </p:txBody>
      </p:sp>
      <p:pic>
        <p:nvPicPr>
          <p:cNvPr id="1126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7925" y="3201387"/>
            <a:ext cx="424815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Ankle fractures</a:t>
            </a:r>
          </a:p>
        </p:txBody>
      </p:sp>
      <p:sp>
        <p:nvSpPr>
          <p:cNvPr id="94211"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E134F23-BDEA-4896-8092-B391C949CC26}" type="slidenum">
              <a:rPr lang="en-US" altLang="en-US">
                <a:solidFill>
                  <a:srgbClr val="898989"/>
                </a:solidFill>
              </a:rPr>
              <a:pPr rtl="0"/>
              <a:t>90</a:t>
            </a:fld>
            <a:endParaRPr lang="en-US" altLang="en-US" dirty="0">
              <a:solidFill>
                <a:srgbClr val="898989"/>
              </a:solidFill>
            </a:endParaRPr>
          </a:p>
        </p:txBody>
      </p:sp>
      <p:pic>
        <p:nvPicPr>
          <p:cNvPr id="942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611188"/>
            <a:ext cx="1976438"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611188"/>
            <a:ext cx="19748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1913" y="3713163"/>
            <a:ext cx="19748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l="3850" r="7579"/>
          <a:stretch>
            <a:fillRect/>
          </a:stretch>
        </p:blipFill>
        <p:spPr bwMode="auto">
          <a:xfrm>
            <a:off x="4067175" y="3713163"/>
            <a:ext cx="1976438" cy="261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611188"/>
            <a:ext cx="19748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7"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l="50000" t="15350"/>
          <a:stretch>
            <a:fillRect/>
          </a:stretch>
        </p:blipFill>
        <p:spPr bwMode="auto">
          <a:xfrm>
            <a:off x="6804025" y="3713163"/>
            <a:ext cx="1974850" cy="261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2430467"/>
      </p:ext>
    </p:extLst>
  </p:cSld>
  <p:clrMapOvr>
    <a:masterClrMapping/>
  </p:clrMapOvr>
  <p:transition>
    <p:dissolv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95235" name="Content Placeholder 1"/>
          <p:cNvSpPr>
            <a:spLocks noGrp="1"/>
          </p:cNvSpPr>
          <p:nvPr>
            <p:ph idx="1"/>
          </p:nvPr>
        </p:nvSpPr>
        <p:spPr>
          <a:xfrm>
            <a:off x="825500" y="579438"/>
            <a:ext cx="8243888"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Fractures of the talus:</a:t>
            </a:r>
          </a:p>
          <a:p>
            <a:pPr lvl="1" algn="l" rtl="0"/>
            <a:r>
              <a:rPr lang="sr-Cyrl-RS" altLang="sr-Latn-RS" sz="1700" dirty="0" smtClean="0">
                <a:latin typeface="Times New Roman" panose="02020603050405020304" pitchFamily="18" charset="0"/>
                <a:cs typeface="Times New Roman" panose="02020603050405020304" pitchFamily="18" charset="0"/>
              </a:rPr>
              <a:t>About 3% of foot fractures; 4.8:1 M:F ratio</a:t>
            </a:r>
          </a:p>
          <a:p>
            <a:pPr lvl="1" algn="l" rtl="0"/>
            <a:r>
              <a:rPr lang="sr-Cyrl-RS" altLang="sr-Latn-RS" sz="1700" dirty="0" smtClean="0">
                <a:latin typeface="Times New Roman" panose="02020603050405020304" pitchFamily="18" charset="0"/>
                <a:cs typeface="Times New Roman" panose="02020603050405020304" pitchFamily="18" charset="0"/>
              </a:rPr>
              <a:t>They most often occur as a result of high-energy trauma</a:t>
            </a:r>
          </a:p>
          <a:p>
            <a:pPr lvl="1" algn="l" rtl="0"/>
            <a:r>
              <a:rPr lang="sr-Cyrl-RS" altLang="sr-Latn-RS" sz="1700" dirty="0" smtClean="0">
                <a:latin typeface="Times New Roman" panose="02020603050405020304" pitchFamily="18" charset="0"/>
                <a:cs typeface="Times New Roman" panose="02020603050405020304" pitchFamily="18" charset="0"/>
              </a:rPr>
              <a:t>Often open fractures with marked soft tissue injury</a:t>
            </a:r>
          </a:p>
          <a:p>
            <a:pPr lvl="1" algn="l" rtl="0"/>
            <a:r>
              <a:rPr lang="sr-Cyrl-RS" altLang="sr-Latn-RS" sz="1700" dirty="0" smtClean="0">
                <a:latin typeface="Times New Roman" panose="02020603050405020304" pitchFamily="18" charset="0"/>
                <a:cs typeface="Times New Roman" panose="02020603050405020304" pitchFamily="18" charset="0"/>
              </a:rPr>
              <a:t>Pain, swelling, bruising, limited mobility</a:t>
            </a:r>
          </a:p>
          <a:p>
            <a:pPr lvl="1" algn="l" rtl="0"/>
            <a:r>
              <a:rPr lang="sr-Cyrl-RS" altLang="sr-Latn-RS" sz="1700" dirty="0" smtClean="0">
                <a:latin typeface="Times New Roman" panose="02020603050405020304" pitchFamily="18" charset="0"/>
                <a:cs typeface="Times New Roman" panose="02020603050405020304" pitchFamily="18" charset="0"/>
              </a:rPr>
              <a:t>Condition of soft tissues and neurovascular structures</a:t>
            </a:r>
          </a:p>
          <a:p>
            <a:pPr lvl="1" algn="l" rtl="0"/>
            <a:r>
              <a:rPr lang="sr-Latn-RS" altLang="sr-Latn-RS" sz="1700" dirty="0" smtClean="0">
                <a:latin typeface="Times New Roman" panose="02020603050405020304" pitchFamily="18" charset="0"/>
                <a:cs typeface="Times New Roman" panose="02020603050405020304" pitchFamily="18" charset="0"/>
              </a:rPr>
              <a:t>X-ray (</a:t>
            </a:r>
            <a:r>
              <a:rPr lang="sr-Cyrl-RS" altLang="sr-Latn-RS" sz="1700" dirty="0" smtClean="0">
                <a:latin typeface="Times New Roman" panose="02020603050405020304" pitchFamily="18" charset="0"/>
                <a:cs typeface="Times New Roman" panose="02020603050405020304" pitchFamily="18" charset="0"/>
              </a:rPr>
              <a:t>AP, profile</a:t>
            </a:r>
            <a:r>
              <a:rPr lang="sr-Cyrl-RS" altLang="sr-Latn-RS" sz="1700" dirty="0" smtClean="0">
                <a:latin typeface="Times New Roman" panose="02020603050405020304" pitchFamily="18" charset="0"/>
                <a:cs typeface="Times New Roman" panose="02020603050405020304" pitchFamily="18" charset="0"/>
              </a:rPr>
              <a:t>,</a:t>
            </a:r>
            <a:r>
              <a:rPr lang="en-GB" altLang="sr-Latn-RS" sz="1700" dirty="0" smtClean="0">
                <a:latin typeface="Times New Roman" panose="02020603050405020304" pitchFamily="18" charset="0"/>
                <a:cs typeface="Times New Roman" panose="02020603050405020304" pitchFamily="18" charset="0"/>
              </a:rPr>
              <a:t> </a:t>
            </a:r>
            <a:r>
              <a:rPr lang="en-GB" altLang="sr-Latn-RS" sz="1700" dirty="0" err="1" smtClean="0">
                <a:latin typeface="Times New Roman" panose="02020603050405020304" pitchFamily="18" charset="0"/>
                <a:cs typeface="Times New Roman" panose="02020603050405020304" pitchFamily="18" charset="0"/>
              </a:rPr>
              <a:t>Canale</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equinus and pronation 15°</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MDCT (</a:t>
            </a:r>
            <a:r>
              <a:rPr lang="sr-Cyrl-RS" altLang="sr-Latn-RS" sz="1700" dirty="0" smtClean="0">
                <a:latin typeface="Times New Roman" panose="02020603050405020304" pitchFamily="18" charset="0"/>
                <a:cs typeface="Times New Roman" panose="02020603050405020304" pitchFamily="18" charset="0"/>
              </a:rPr>
              <a:t>type and severity of injury, degree of dislocation, communication, treatment planning</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a:t>
            </a:r>
            <a:r>
              <a:rPr lang="en-US" altLang="sr-Latn-RS" sz="1700" dirty="0" smtClean="0">
                <a:latin typeface="Times New Roman" panose="02020603050405020304" pitchFamily="18" charset="0"/>
                <a:cs typeface="Times New Roman" panose="02020603050405020304" pitchFamily="18" charset="0"/>
              </a:rPr>
              <a:t>MRI</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Assessment of the presence of avascular necrosis</a:t>
            </a:r>
            <a:r>
              <a:rPr lang="sr-Latn-RS" altLang="sr-Latn-RS" sz="1700" dirty="0" smtClean="0">
                <a:latin typeface="Times New Roman" panose="02020603050405020304" pitchFamily="18" charset="0"/>
                <a:cs typeface="Times New Roman" panose="02020603050405020304" pitchFamily="18" charset="0"/>
              </a:rPr>
              <a:t>)</a:t>
            </a:r>
            <a:endParaRPr lang="sr-Cyrl-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Treatment:</a:t>
            </a:r>
            <a:endParaRPr lang="sr-Cyrl-RS" altLang="sr-Latn-RS" sz="1400" dirty="0" smtClean="0">
              <a:latin typeface="Times New Roman" panose="02020603050405020304" pitchFamily="18" charset="0"/>
              <a:cs typeface="Times New Roman" panose="02020603050405020304" pitchFamily="18" charset="0"/>
            </a:endParaRP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 Reposition and immobilization for 8-12 weeks, no support for 6 weeks after the fracture</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 Dislocation greater than 2</a:t>
            </a:r>
            <a:r>
              <a:rPr lang="sr-Latn-RS" altLang="sr-Latn-RS" sz="1600" dirty="0" smtClean="0">
                <a:latin typeface="Times New Roman" panose="02020603050405020304" pitchFamily="18" charset="0"/>
                <a:cs typeface="Times New Roman" panose="02020603050405020304" pitchFamily="18" charset="0"/>
              </a:rPr>
              <a:t>mm</a:t>
            </a:r>
            <a:endParaRPr lang="sr-Cyrl-RS" altLang="sr-Latn-RS" sz="16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Types of operative 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Open reposition and internal fixation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Excision of fragments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Arthrodesis</a:t>
            </a:r>
          </a:p>
          <a:p>
            <a:pPr lvl="1" algn="l" rtl="0"/>
            <a:r>
              <a:rPr lang="sr-Cyrl-RS" altLang="sr-Latn-RS" sz="1700" dirty="0" smtClean="0">
                <a:latin typeface="Times New Roman" panose="02020603050405020304" pitchFamily="18" charset="0"/>
                <a:cs typeface="Times New Roman" panose="02020603050405020304" pitchFamily="18" charset="0"/>
              </a:rPr>
              <a:t>Complications: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Avascular necrosis </a:t>
            </a:r>
            <a:r>
              <a:rPr lang="sr-Cyrl-RS" altLang="sr-Latn-RS" sz="1600" dirty="0" smtClean="0">
                <a:latin typeface="Times New Roman" panose="02020603050405020304" pitchFamily="18" charset="0"/>
                <a:cs typeface="Times New Roman" panose="02020603050405020304" pitchFamily="18" charset="0"/>
              </a:rPr>
              <a:t>– Absence</a:t>
            </a:r>
            <a:r>
              <a:rPr lang="en-GB" altLang="sr-Latn-RS" sz="1600" dirty="0" smtClean="0">
                <a:latin typeface="Times New Roman" panose="02020603050405020304" pitchFamily="18" charset="0"/>
                <a:cs typeface="Times New Roman" panose="02020603050405020304" pitchFamily="18" charset="0"/>
              </a:rPr>
              <a:t> of </a:t>
            </a:r>
            <a:r>
              <a:rPr lang="sr-Latn-RS" altLang="sr-Latn-RS" sz="1600" dirty="0" smtClean="0">
                <a:latin typeface="Times New Roman" panose="02020603050405020304" pitchFamily="18" charset="0"/>
                <a:cs typeface="Times New Roman" panose="02020603050405020304" pitchFamily="18" charset="0"/>
              </a:rPr>
              <a:t>Hawkins</a:t>
            </a:r>
            <a:r>
              <a:rPr lang="en-GB" altLang="sr-Latn-RS" sz="1600" dirty="0" smtClean="0">
                <a:latin typeface="Times New Roman" panose="02020603050405020304" pitchFamily="18" charset="0"/>
                <a:cs typeface="Times New Roman" panose="02020603050405020304" pitchFamily="18" charset="0"/>
              </a:rPr>
              <a:t> </a:t>
            </a:r>
            <a:r>
              <a:rPr lang="sr-Cyrl-RS" altLang="sr-Latn-RS" sz="1600" dirty="0" smtClean="0">
                <a:latin typeface="Times New Roman" panose="02020603050405020304" pitchFamily="18" charset="0"/>
                <a:cs typeface="Times New Roman" panose="02020603050405020304" pitchFamily="18" charset="0"/>
              </a:rPr>
              <a:t>sign </a:t>
            </a:r>
            <a:r>
              <a:rPr lang="sr-Cyrl-RS" altLang="sr-Latn-RS" sz="1600" dirty="0" smtClean="0">
                <a:latin typeface="Times New Roman" panose="02020603050405020304" pitchFamily="18" charset="0"/>
                <a:cs typeface="Times New Roman" panose="02020603050405020304" pitchFamily="18" charset="0"/>
              </a:rPr>
              <a:t>after 12 weeks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Post-traumatic arthrosis</a:t>
            </a:r>
          </a:p>
          <a:p>
            <a:pPr lvl="2" algn="l" rtl="0"/>
            <a:endParaRPr lang="sr-Cyrl-RS" altLang="sr-Latn-RS" sz="1600" dirty="0" smtClean="0">
              <a:latin typeface="Times New Roman" panose="02020603050405020304" pitchFamily="18" charset="0"/>
              <a:cs typeface="Times New Roman" panose="02020603050405020304" pitchFamily="18" charset="0"/>
            </a:endParaRPr>
          </a:p>
        </p:txBody>
      </p:sp>
      <p:sp>
        <p:nvSpPr>
          <p:cNvPr id="95236"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3140ABDA-EE8B-4064-97DC-53A292C3B0BC}" type="slidenum">
              <a:rPr lang="en-US" altLang="en-US">
                <a:solidFill>
                  <a:srgbClr val="898989"/>
                </a:solidFill>
              </a:rPr>
              <a:pPr rtl="0"/>
              <a:t>91</a:t>
            </a:fld>
            <a:endParaRPr lang="en-US" altLang="en-US" dirty="0">
              <a:solidFill>
                <a:srgbClr val="898989"/>
              </a:solidFill>
            </a:endParaRPr>
          </a:p>
        </p:txBody>
      </p:sp>
      <p:sp>
        <p:nvSpPr>
          <p:cNvPr id="5" name="Text Box 2"/>
          <p:cNvSpPr txBox="1">
            <a:spLocks noChangeArrowheads="1"/>
          </p:cNvSpPr>
          <p:nvPr/>
        </p:nvSpPr>
        <p:spPr bwMode="auto">
          <a:xfrm>
            <a:off x="5772150" y="4221163"/>
            <a:ext cx="3333750" cy="1566862"/>
          </a:xfrm>
          <a:prstGeom prst="rect">
            <a:avLst/>
          </a:prstGeom>
          <a:solidFill>
            <a:srgbClr val="FFFFFF"/>
          </a:solidFill>
          <a:ln w="9525">
            <a:solidFill>
              <a:srgbClr val="000000"/>
            </a:solidFill>
            <a:miter lim="800000"/>
            <a:headEnd/>
            <a:tailEnd/>
          </a:ln>
        </p:spPr>
        <p:txBody>
          <a:bodyPr>
            <a:spAutoFit/>
          </a:bodyPr>
          <a:lstStyle/>
          <a:p>
            <a:pPr algn="l" rtl="0">
              <a:lnSpc>
                <a:spcPct val="107000"/>
              </a:lnSpc>
              <a:spcBef>
                <a:spcPts val="0"/>
              </a:spcBef>
              <a:spcAft>
                <a:spcPts val="800"/>
              </a:spcAft>
              <a:defRPr/>
            </a:pPr>
            <a:r>
              <a:rPr lang="sr-Cyrl-RS" sz="1400" baseline="30000" dirty="0">
                <a:latin typeface="Times New Roman" panose="02020603050405020304" pitchFamily="18" charset="0"/>
                <a:ea typeface="Calibri" panose="020F0502020204030204" pitchFamily="34" charset="0"/>
                <a:cs typeface="Times New Roman" panose="02020603050405020304" pitchFamily="18" charset="0"/>
              </a:rPr>
              <a:t>*</a:t>
            </a:r>
            <a:r>
              <a:rPr lang="sr-Cyrl-R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smtClean="0">
                <a:latin typeface="Times New Roman" panose="02020603050405020304" pitchFamily="18" charset="0"/>
                <a:ea typeface="Calibri" panose="020F0502020204030204" pitchFamily="34" charset="0"/>
                <a:cs typeface="Times New Roman" panose="02020603050405020304" pitchFamily="18" charset="0"/>
              </a:rPr>
              <a:t>Hawkins</a:t>
            </a:r>
            <a:r>
              <a:rPr lang="sr-Cyrl-RS" sz="1400" dirty="0" smtClean="0">
                <a:latin typeface="Times New Roman" panose="02020603050405020304" pitchFamily="18" charset="0"/>
                <a:ea typeface="Calibri" panose="020F0502020204030204" pitchFamily="34" charset="0"/>
                <a:cs typeface="Times New Roman" panose="02020603050405020304" pitchFamily="18" charset="0"/>
              </a:rPr>
              <a:t> </a:t>
            </a:r>
            <a:r>
              <a:rPr lang="sr-Cyrl-RS" sz="1400" dirty="0">
                <a:latin typeface="Times New Roman" panose="02020603050405020304" pitchFamily="18" charset="0"/>
                <a:ea typeface="Calibri" panose="020F0502020204030204" pitchFamily="34" charset="0"/>
                <a:cs typeface="Times New Roman" panose="02020603050405020304" pitchFamily="18" charset="0"/>
              </a:rPr>
              <a:t>sign:</a:t>
            </a:r>
          </a:p>
          <a:p>
            <a:pPr marL="285750" indent="-285750" algn="l" rtl="0">
              <a:lnSpc>
                <a:spcPct val="107000"/>
              </a:lnSpc>
              <a:spcBef>
                <a:spcPts val="0"/>
              </a:spcBef>
              <a:spcAft>
                <a:spcPts val="800"/>
              </a:spcAft>
              <a:buFont typeface="Wingdings" panose="05000000000000000000" pitchFamily="2" charset="2"/>
              <a:buChar char="v"/>
              <a:defRPr/>
            </a:pPr>
            <a:r>
              <a:rPr lang="sr-Cyrl-RS" sz="1400" dirty="0">
                <a:latin typeface="Times New Roman" panose="02020603050405020304" pitchFamily="18" charset="0"/>
                <a:ea typeface="Calibri" panose="020F0502020204030204" pitchFamily="34" charset="0"/>
                <a:cs typeface="Times New Roman" panose="02020603050405020304" pitchFamily="18" charset="0"/>
              </a:rPr>
              <a:t>A subchondral line of translucency on an AP radiograph of the ankle, indicative of neovascularization and blood flow, occurs 6-8 weeks after injury.</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37312773"/>
      </p:ext>
    </p:extLst>
  </p:cSld>
  <p:clrMapOvr>
    <a:masterClrMapping/>
  </p:clrMapOvr>
  <p:transition>
    <p:dissolv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96259" name="Content Placeholder 1"/>
          <p:cNvSpPr>
            <a:spLocks noGrp="1"/>
          </p:cNvSpPr>
          <p:nvPr>
            <p:ph idx="1"/>
          </p:nvPr>
        </p:nvSpPr>
        <p:spPr>
          <a:xfrm>
            <a:off x="900113" y="657225"/>
            <a:ext cx="8243887" cy="5699125"/>
          </a:xfrm>
        </p:spPr>
        <p:txBody>
          <a:bodyPr/>
          <a:lstStyle/>
          <a:p>
            <a:pPr algn="l" rtl="0"/>
            <a:r>
              <a:rPr lang="sr-Cyrl-RS" altLang="sr-Latn-RS" sz="2000" b="1" u="sng" smtClean="0">
                <a:latin typeface="Times New Roman" panose="02020603050405020304" pitchFamily="18" charset="0"/>
                <a:cs typeface="Times New Roman" panose="02020603050405020304" pitchFamily="18" charset="0"/>
              </a:rPr>
              <a:t>Fractures of the talus:</a:t>
            </a:r>
          </a:p>
        </p:txBody>
      </p:sp>
      <p:sp>
        <p:nvSpPr>
          <p:cNvPr id="96260"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5B1E0A1-A130-403B-8608-D844AC05E58C}" type="slidenum">
              <a:rPr lang="en-US" altLang="en-US">
                <a:solidFill>
                  <a:srgbClr val="898989"/>
                </a:solidFill>
              </a:rPr>
              <a:pPr rtl="0"/>
              <a:t>92</a:t>
            </a:fld>
            <a:endParaRPr lang="en-US" altLang="en-US" dirty="0">
              <a:solidFill>
                <a:srgbClr val="898989"/>
              </a:solidFill>
            </a:endParaRPr>
          </a:p>
        </p:txBody>
      </p:sp>
      <p:pic>
        <p:nvPicPr>
          <p:cNvPr id="96261" name="Picture 4"/>
          <p:cNvPicPr>
            <a:picLocks noChangeAspect="1" noChangeArrowheads="1"/>
          </p:cNvPicPr>
          <p:nvPr/>
        </p:nvPicPr>
        <p:blipFill>
          <a:blip r:embed="rId2">
            <a:extLst>
              <a:ext uri="{28A0092B-C50C-407E-A947-70E740481C1C}">
                <a14:useLocalDpi xmlns:a14="http://schemas.microsoft.com/office/drawing/2010/main" val="0"/>
              </a:ext>
            </a:extLst>
          </a:blip>
          <a:srcRect l="5753" r="3235"/>
          <a:stretch>
            <a:fillRect/>
          </a:stretch>
        </p:blipFill>
        <p:spPr bwMode="auto">
          <a:xfrm>
            <a:off x="1042988" y="1168400"/>
            <a:ext cx="23542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t="13477" r="3574" b="9288"/>
          <a:stretch>
            <a:fillRect/>
          </a:stretch>
        </p:blipFill>
        <p:spPr bwMode="auto">
          <a:xfrm>
            <a:off x="3830638" y="1176338"/>
            <a:ext cx="235267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3811588"/>
            <a:ext cx="2354262"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0638" y="3811588"/>
            <a:ext cx="235267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5" name="Picture 8"/>
          <p:cNvPicPr>
            <a:picLocks noChangeAspect="1" noChangeArrowheads="1"/>
          </p:cNvPicPr>
          <p:nvPr/>
        </p:nvPicPr>
        <p:blipFill>
          <a:blip r:embed="rId6">
            <a:extLst>
              <a:ext uri="{28A0092B-C50C-407E-A947-70E740481C1C}">
                <a14:useLocalDpi xmlns:a14="http://schemas.microsoft.com/office/drawing/2010/main" val="0"/>
              </a:ext>
            </a:extLst>
          </a:blip>
          <a:srcRect l="4564" r="7729"/>
          <a:stretch>
            <a:fillRect/>
          </a:stretch>
        </p:blipFill>
        <p:spPr bwMode="auto">
          <a:xfrm>
            <a:off x="6616700" y="1181100"/>
            <a:ext cx="2354263"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6" name="Picture 9"/>
          <p:cNvPicPr>
            <a:picLocks noChangeAspect="1" noChangeArrowheads="1"/>
          </p:cNvPicPr>
          <p:nvPr/>
        </p:nvPicPr>
        <p:blipFill>
          <a:blip r:embed="rId7">
            <a:extLst>
              <a:ext uri="{28A0092B-C50C-407E-A947-70E740481C1C}">
                <a14:useLocalDpi xmlns:a14="http://schemas.microsoft.com/office/drawing/2010/main" val="0"/>
              </a:ext>
            </a:extLst>
          </a:blip>
          <a:srcRect l="2097" r="5969"/>
          <a:stretch>
            <a:fillRect/>
          </a:stretch>
        </p:blipFill>
        <p:spPr bwMode="auto">
          <a:xfrm>
            <a:off x="6616700" y="3811588"/>
            <a:ext cx="2354263"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90955"/>
      </p:ext>
    </p:extLst>
  </p:cSld>
  <p:clrMapOvr>
    <a:masterClrMapping/>
  </p:clrMapOvr>
  <p:transition>
    <p:dissolv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97283" name="Content Placeholder 1"/>
          <p:cNvSpPr>
            <a:spLocks noGrp="1"/>
          </p:cNvSpPr>
          <p:nvPr>
            <p:ph idx="1"/>
          </p:nvPr>
        </p:nvSpPr>
        <p:spPr>
          <a:xfrm>
            <a:off x="890588" y="579438"/>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Calcane</a:t>
            </a:r>
            <a:r>
              <a:rPr lang="en-GB" altLang="sr-Latn-RS" sz="2000" b="1" u="sng" dirty="0" smtClean="0">
                <a:latin typeface="Times New Roman" panose="02020603050405020304" pitchFamily="18" charset="0"/>
                <a:cs typeface="Times New Roman" panose="02020603050405020304" pitchFamily="18" charset="0"/>
              </a:rPr>
              <a:t>al</a:t>
            </a:r>
            <a:r>
              <a:rPr lang="sr-Cyrl-RS" altLang="sr-Latn-RS" sz="2000" b="1" u="sng" dirty="0" smtClean="0">
                <a:latin typeface="Times New Roman" panose="02020603050405020304" pitchFamily="18" charset="0"/>
                <a:cs typeface="Times New Roman" panose="02020603050405020304" pitchFamily="18" charset="0"/>
              </a:rPr>
              <a:t> </a:t>
            </a:r>
            <a:r>
              <a:rPr lang="sr-Cyrl-RS" altLang="sr-Latn-RS" sz="2000" b="1" u="sng" dirty="0" smtClean="0">
                <a:latin typeface="Times New Roman" panose="02020603050405020304" pitchFamily="18" charset="0"/>
                <a:cs typeface="Times New Roman" panose="02020603050405020304" pitchFamily="18" charset="0"/>
              </a:rPr>
              <a:t>fractures:</a:t>
            </a:r>
          </a:p>
          <a:p>
            <a:pPr lvl="1" algn="l" rtl="0"/>
            <a:r>
              <a:rPr lang="sr-Cyrl-RS" altLang="sr-Latn-RS" sz="1700" dirty="0" smtClean="0">
                <a:latin typeface="Times New Roman" panose="02020603050405020304" pitchFamily="18" charset="0"/>
                <a:cs typeface="Times New Roman" panose="02020603050405020304" pitchFamily="18" charset="0"/>
              </a:rPr>
              <a:t>About 50-60% of fractures of the tarsal bones; Up to 10% open fractures</a:t>
            </a:r>
          </a:p>
          <a:p>
            <a:pPr lvl="1" algn="l" rtl="0"/>
            <a:r>
              <a:rPr lang="sr-Cyrl-RS" altLang="sr-Latn-RS" sz="1700" dirty="0" smtClean="0">
                <a:latin typeface="Times New Roman" panose="02020603050405020304" pitchFamily="18" charset="0"/>
                <a:cs typeface="Times New Roman" panose="02020603050405020304" pitchFamily="18" charset="0"/>
              </a:rPr>
              <a:t>High-energy trauma (fall from a height – "Lover's Fracture")</a:t>
            </a:r>
          </a:p>
          <a:p>
            <a:pPr lvl="1" algn="l" rtl="0"/>
            <a:r>
              <a:rPr lang="sr-Cyrl-RS" altLang="sr-Latn-RS" sz="1700" dirty="0" smtClean="0">
                <a:latin typeface="Times New Roman" panose="02020603050405020304" pitchFamily="18" charset="0"/>
                <a:cs typeface="Times New Roman" panose="02020603050405020304" pitchFamily="18" charset="0"/>
              </a:rPr>
              <a:t>Pain, swelling, bruises, difficult support and mobility,</a:t>
            </a:r>
            <a:r>
              <a:rPr lang="sr-Latn-RS" altLang="sr-Latn-RS" sz="1700" dirty="0" smtClean="0">
                <a:latin typeface="Times New Roman" panose="02020603050405020304" pitchFamily="18" charset="0"/>
                <a:cs typeface="Times New Roman" panose="02020603050405020304" pitchFamily="18" charset="0"/>
              </a:rPr>
              <a:t>Mondor</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sign </a:t>
            </a:r>
            <a:r>
              <a:rPr lang="sr-Cyrl-RS" altLang="sr-Latn-RS" sz="1700" dirty="0" smtClean="0">
                <a:latin typeface="Times New Roman" panose="02020603050405020304" pitchFamily="18" charset="0"/>
                <a:cs typeface="Times New Roman" panose="02020603050405020304" pitchFamily="18" charset="0"/>
              </a:rPr>
              <a:t>(spreading hematoma down the sole of the foot)</a:t>
            </a:r>
          </a:p>
          <a:p>
            <a:pPr lvl="1" algn="l" rtl="0"/>
            <a:r>
              <a:rPr lang="sr-Latn-RS" altLang="sr-Latn-RS" sz="1700" dirty="0" smtClean="0">
                <a:latin typeface="Times New Roman" panose="02020603050405020304" pitchFamily="18" charset="0"/>
                <a:cs typeface="Times New Roman" panose="02020603050405020304" pitchFamily="18" charset="0"/>
              </a:rPr>
              <a:t>X-ray (</a:t>
            </a:r>
            <a:r>
              <a:rPr lang="sr-Cyrl-RS" altLang="sr-Latn-RS" sz="1700" dirty="0" smtClean="0">
                <a:latin typeface="Times New Roman" panose="02020603050405020304" pitchFamily="18" charset="0"/>
                <a:cs typeface="Times New Roman" panose="02020603050405020304" pitchFamily="18" charset="0"/>
              </a:rPr>
              <a:t>AP, profile,</a:t>
            </a:r>
            <a:r>
              <a:rPr lang="en-US" altLang="sr-Latn-RS" sz="1700" dirty="0" smtClean="0">
                <a:latin typeface="Times New Roman" panose="02020603050405020304" pitchFamily="18" charset="0"/>
                <a:cs typeface="Times New Roman" panose="02020603050405020304" pitchFamily="18" charset="0"/>
              </a:rPr>
              <a:t>Harris</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radiograph - axial image</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Depression</a:t>
            </a:r>
            <a:r>
              <a:rPr lang="en-GB" altLang="sr-Latn-RS" sz="1700" dirty="0">
                <a:latin typeface="Times New Roman" panose="02020603050405020304" pitchFamily="18" charset="0"/>
                <a:cs typeface="Times New Roman" panose="02020603050405020304" pitchFamily="18" charset="0"/>
              </a:rPr>
              <a:t> </a:t>
            </a:r>
            <a:r>
              <a:rPr lang="en-GB" altLang="sr-Latn-RS" sz="1700" dirty="0" smtClean="0">
                <a:latin typeface="Times New Roman" panose="02020603050405020304" pitchFamily="18" charset="0"/>
                <a:cs typeface="Times New Roman" panose="02020603050405020304" pitchFamily="18" charset="0"/>
              </a:rPr>
              <a:t>of </a:t>
            </a:r>
            <a:r>
              <a:rPr lang="en-US" altLang="sr-Latn-RS" sz="1700" dirty="0" err="1" smtClean="0">
                <a:latin typeface="Times New Roman" panose="02020603050405020304" pitchFamily="18" charset="0"/>
                <a:cs typeface="Times New Roman" panose="02020603050405020304" pitchFamily="18" charset="0"/>
              </a:rPr>
              <a:t>Böhler</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angle, </a:t>
            </a:r>
            <a:r>
              <a:rPr lang="sr-Cyrl-RS" altLang="sr-Latn-RS" sz="1700" dirty="0" smtClean="0">
                <a:latin typeface="Times New Roman" panose="02020603050405020304" pitchFamily="18" charset="0"/>
                <a:cs typeface="Times New Roman" panose="02020603050405020304" pitchFamily="18" charset="0"/>
              </a:rPr>
              <a:t>increase</a:t>
            </a:r>
            <a:r>
              <a:rPr lang="en-GB" altLang="sr-Latn-RS" sz="1700" dirty="0" smtClean="0">
                <a:latin typeface="Times New Roman" panose="02020603050405020304" pitchFamily="18" charset="0"/>
                <a:cs typeface="Times New Roman" panose="02020603050405020304" pitchFamily="18" charset="0"/>
              </a:rPr>
              <a:t> of </a:t>
            </a:r>
            <a:r>
              <a:rPr lang="en-US" altLang="sr-Latn-RS" sz="1700" dirty="0" err="1" smtClean="0">
                <a:latin typeface="Times New Roman" panose="02020603050405020304" pitchFamily="18" charset="0"/>
                <a:cs typeface="Times New Roman" panose="02020603050405020304" pitchFamily="18" charset="0"/>
              </a:rPr>
              <a:t>Gissan</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angle;</a:t>
            </a:r>
            <a:r>
              <a:rPr lang="sr-Latn-RS" altLang="sr-Latn-RS" sz="1700" dirty="0" smtClean="0">
                <a:latin typeface="Times New Roman" panose="02020603050405020304" pitchFamily="18" charset="0"/>
                <a:cs typeface="Times New Roman" panose="02020603050405020304" pitchFamily="18" charset="0"/>
              </a:rPr>
              <a:t>MDCT –</a:t>
            </a:r>
            <a:r>
              <a:rPr lang="sr-Cyrl-RS" altLang="sr-Latn-RS" sz="1700" dirty="0" smtClean="0">
                <a:latin typeface="Times New Roman" panose="02020603050405020304" pitchFamily="18" charset="0"/>
                <a:cs typeface="Times New Roman" panose="02020603050405020304" pitchFamily="18" charset="0"/>
              </a:rPr>
              <a:t>Gold standard, fracture evaluation and classification, preoperative planning;</a:t>
            </a:r>
            <a:r>
              <a:rPr lang="sr-Latn-RS" altLang="sr-Latn-RS" sz="1700" dirty="0" smtClean="0">
                <a:latin typeface="Times New Roman" panose="02020603050405020304" pitchFamily="18" charset="0"/>
                <a:cs typeface="Times New Roman" panose="02020603050405020304" pitchFamily="18" charset="0"/>
              </a:rPr>
              <a:t>MRI -</a:t>
            </a:r>
            <a:r>
              <a:rPr lang="sr-Cyrl-RS" altLang="sr-Latn-RS" sz="1700" dirty="0" smtClean="0">
                <a:latin typeface="Times New Roman" panose="02020603050405020304" pitchFamily="18" charset="0"/>
                <a:cs typeface="Times New Roman" panose="02020603050405020304" pitchFamily="18" charset="0"/>
              </a:rPr>
              <a:t>Evaluation of soft tissues, healing, condition of cartilage</a:t>
            </a:r>
          </a:p>
          <a:p>
            <a:pPr lvl="1" algn="l" rtl="0"/>
            <a:r>
              <a:rPr lang="sr-Cyrl-RS" altLang="sr-Latn-RS" sz="1700" dirty="0" smtClean="0">
                <a:latin typeface="Times New Roman" panose="02020603050405020304" pitchFamily="18" charset="0"/>
                <a:cs typeface="Times New Roman" panose="02020603050405020304" pitchFamily="18" charset="0"/>
              </a:rPr>
              <a:t>Treatment:</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Non-operative - long-term smokers, obese patients, comorbidities (</a:t>
            </a:r>
            <a:r>
              <a:rPr lang="sr-Latn-RS" altLang="sr-Latn-RS" sz="1600" dirty="0" smtClean="0">
                <a:latin typeface="Times New Roman" panose="02020603050405020304" pitchFamily="18" charset="0"/>
                <a:cs typeface="Times New Roman" panose="02020603050405020304" pitchFamily="18" charset="0"/>
              </a:rPr>
              <a:t>DM,</a:t>
            </a:r>
            <a:r>
              <a:rPr lang="sr-Cyrl-RS" altLang="sr-Latn-RS" sz="1600" dirty="0" smtClean="0">
                <a:latin typeface="Times New Roman" panose="02020603050405020304" pitchFamily="18" charset="0"/>
                <a:cs typeface="Times New Roman" panose="02020603050405020304" pitchFamily="18" charset="0"/>
              </a:rPr>
              <a:t>osteoporosis,</a:t>
            </a:r>
            <a:r>
              <a:rPr lang="sr-Latn-RS" altLang="sr-Latn-RS" sz="1600" dirty="0" smtClean="0">
                <a:latin typeface="Times New Roman" panose="02020603050405020304" pitchFamily="18" charset="0"/>
                <a:cs typeface="Times New Roman" panose="02020603050405020304" pitchFamily="18" charset="0"/>
              </a:rPr>
              <a:t>COPD,</a:t>
            </a:r>
            <a:r>
              <a:rPr lang="sr-Cyrl-RS" altLang="sr-Latn-RS" sz="1600" dirty="0" smtClean="0">
                <a:latin typeface="Times New Roman" panose="02020603050405020304" pitchFamily="18" charset="0"/>
                <a:cs typeface="Times New Roman" panose="02020603050405020304" pitchFamily="18" charset="0"/>
              </a:rPr>
              <a:t>severe heart patients). Elastic bandage, thromboprophylaxis, analgesic therapy, without support on the injured leg</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Operative – Large dislocation, compromised foot function, open fractures, impaired neurovascular status. An open reposition with internal fixation is performed</a:t>
            </a:r>
          </a:p>
          <a:p>
            <a:pPr lvl="1" algn="l" rtl="0"/>
            <a:r>
              <a:rPr lang="sr-Cyrl-RS" altLang="sr-Latn-RS" sz="1700" dirty="0" smtClean="0">
                <a:latin typeface="Times New Roman" panose="02020603050405020304" pitchFamily="18" charset="0"/>
                <a:cs typeface="Times New Roman" panose="02020603050405020304" pitchFamily="18" charset="0"/>
              </a:rPr>
              <a:t>Rehabilitation:</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No support for 6-8 weeks, progressive loss of support up to 12 weeks</a:t>
            </a:r>
          </a:p>
          <a:p>
            <a:pPr lvl="2" algn="l" rtl="0">
              <a:buFont typeface="Wingdings" panose="05000000000000000000" pitchFamily="2" charset="2"/>
              <a:buChar char="Ø"/>
            </a:pPr>
            <a:r>
              <a:rPr lang="sr-Cyrl-RS" altLang="sr-Latn-RS" sz="1600" dirty="0" smtClean="0">
                <a:latin typeface="Times New Roman" panose="02020603050405020304" pitchFamily="18" charset="0"/>
                <a:cs typeface="Times New Roman" panose="02020603050405020304" pitchFamily="18" charset="0"/>
              </a:rPr>
              <a:t>Physical agents accelerate the regeneration process</a:t>
            </a:r>
          </a:p>
          <a:p>
            <a:pPr lvl="1" algn="l" rtl="0"/>
            <a:r>
              <a:rPr lang="sr-Cyrl-RS" altLang="sr-Latn-RS" sz="1700" dirty="0" smtClean="0">
                <a:latin typeface="Times New Roman" panose="02020603050405020304" pitchFamily="18" charset="0"/>
                <a:cs typeface="Times New Roman" panose="02020603050405020304" pitchFamily="18" charset="0"/>
              </a:rPr>
              <a:t>Complications</a:t>
            </a:r>
            <a:r>
              <a:rPr lang="sr-Latn-RS" altLang="sr-Latn-RS" sz="1700" dirty="0" smtClean="0">
                <a:latin typeface="Times New Roman" panose="02020603050405020304" pitchFamily="18" charset="0"/>
                <a:cs typeface="Times New Roman" panose="02020603050405020304" pitchFamily="18" charset="0"/>
              </a:rPr>
              <a:t>:</a:t>
            </a:r>
            <a:r>
              <a:rPr lang="sr-Cyrl-RS" altLang="sr-Latn-RS" sz="1700" dirty="0" smtClean="0">
                <a:latin typeface="Times New Roman" panose="02020603050405020304" pitchFamily="18" charset="0"/>
                <a:cs typeface="Times New Roman" panose="02020603050405020304" pitchFamily="18" charset="0"/>
              </a:rPr>
              <a:t>Compartment syndrome, infection, osteomyelitis, malposition, rare non-union, post-traumatic arthrosis</a:t>
            </a:r>
          </a:p>
        </p:txBody>
      </p:sp>
      <p:sp>
        <p:nvSpPr>
          <p:cNvPr id="97284"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572011F3-D32B-427A-904E-862ACEE05047}" type="slidenum">
              <a:rPr lang="en-US" altLang="en-US">
                <a:solidFill>
                  <a:srgbClr val="898989"/>
                </a:solidFill>
              </a:rPr>
              <a:pPr rtl="0"/>
              <a:t>93</a:t>
            </a:fld>
            <a:endParaRPr lang="en-US" altLang="en-US" dirty="0">
              <a:solidFill>
                <a:srgbClr val="898989"/>
              </a:solidFill>
            </a:endParaRPr>
          </a:p>
        </p:txBody>
      </p:sp>
    </p:spTree>
    <p:extLst>
      <p:ext uri="{BB962C8B-B14F-4D97-AF65-F5344CB8AC3E}">
        <p14:creationId xmlns:p14="http://schemas.microsoft.com/office/powerpoint/2010/main" val="1543697058"/>
      </p:ext>
    </p:extLst>
  </p:cSld>
  <p:clrMapOvr>
    <a:masterClrMapping/>
  </p:clrMapOvr>
  <p:transition>
    <p:dissolv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98307" name="Content Placeholder 1"/>
          <p:cNvSpPr>
            <a:spLocks noGrp="1"/>
          </p:cNvSpPr>
          <p:nvPr>
            <p:ph idx="1"/>
          </p:nvPr>
        </p:nvSpPr>
        <p:spPr>
          <a:xfrm>
            <a:off x="900113" y="657225"/>
            <a:ext cx="8243887" cy="5699125"/>
          </a:xfrm>
        </p:spPr>
        <p:txBody>
          <a:bodyPr/>
          <a:lstStyle/>
          <a:p>
            <a:pPr algn="l" rtl="0"/>
            <a:r>
              <a:rPr lang="sr-Cyrl-RS" altLang="sr-Latn-RS" sz="2000" b="1" u="sng" dirty="0" smtClean="0">
                <a:latin typeface="Times New Roman" panose="02020603050405020304" pitchFamily="18" charset="0"/>
                <a:cs typeface="Times New Roman" panose="02020603050405020304" pitchFamily="18" charset="0"/>
              </a:rPr>
              <a:t>Calcane</a:t>
            </a:r>
            <a:r>
              <a:rPr lang="en-GB" altLang="sr-Latn-RS" sz="2000" b="1" u="sng" dirty="0" smtClean="0">
                <a:latin typeface="Times New Roman" panose="02020603050405020304" pitchFamily="18" charset="0"/>
                <a:cs typeface="Times New Roman" panose="02020603050405020304" pitchFamily="18" charset="0"/>
              </a:rPr>
              <a:t>al</a:t>
            </a:r>
            <a:r>
              <a:rPr lang="sr-Cyrl-RS" altLang="sr-Latn-RS" sz="2000" b="1" u="sng" dirty="0" smtClean="0">
                <a:latin typeface="Times New Roman" panose="02020603050405020304" pitchFamily="18" charset="0"/>
                <a:cs typeface="Times New Roman" panose="02020603050405020304" pitchFamily="18" charset="0"/>
              </a:rPr>
              <a:t> </a:t>
            </a:r>
            <a:r>
              <a:rPr lang="sr-Cyrl-RS" altLang="sr-Latn-RS" sz="2000" b="1" u="sng" dirty="0" smtClean="0">
                <a:latin typeface="Times New Roman" panose="02020603050405020304" pitchFamily="18" charset="0"/>
                <a:cs typeface="Times New Roman" panose="02020603050405020304" pitchFamily="18" charset="0"/>
              </a:rPr>
              <a:t>fractures:</a:t>
            </a:r>
          </a:p>
        </p:txBody>
      </p:sp>
      <p:sp>
        <p:nvSpPr>
          <p:cNvPr id="98308"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869AA735-1BDB-42A0-A2C2-D38340B00862}" type="slidenum">
              <a:rPr lang="en-US" altLang="en-US">
                <a:solidFill>
                  <a:srgbClr val="898989"/>
                </a:solidFill>
              </a:rPr>
              <a:pPr rtl="0"/>
              <a:t>94</a:t>
            </a:fld>
            <a:endParaRPr lang="en-US" altLang="en-US" dirty="0">
              <a:solidFill>
                <a:srgbClr val="898989"/>
              </a:solidFill>
            </a:endParaRPr>
          </a:p>
        </p:txBody>
      </p:sp>
      <p:pic>
        <p:nvPicPr>
          <p:cNvPr id="9830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r="12822"/>
          <a:stretch>
            <a:fillRect/>
          </a:stretch>
        </p:blipFill>
        <p:spPr bwMode="auto">
          <a:xfrm>
            <a:off x="1206500" y="1092200"/>
            <a:ext cx="24479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7300" y="1092200"/>
            <a:ext cx="2449513"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9688" y="1092200"/>
            <a:ext cx="24479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2" name="Picture 7"/>
          <p:cNvPicPr>
            <a:picLocks noChangeAspect="1" noChangeArrowheads="1"/>
          </p:cNvPicPr>
          <p:nvPr/>
        </p:nvPicPr>
        <p:blipFill>
          <a:blip r:embed="rId5">
            <a:extLst>
              <a:ext uri="{28A0092B-C50C-407E-A947-70E740481C1C}">
                <a14:useLocalDpi xmlns:a14="http://schemas.microsoft.com/office/drawing/2010/main" val="0"/>
              </a:ext>
            </a:extLst>
          </a:blip>
          <a:srcRect l="21400"/>
          <a:stretch>
            <a:fillRect/>
          </a:stretch>
        </p:blipFill>
        <p:spPr bwMode="auto">
          <a:xfrm>
            <a:off x="1206500" y="3724275"/>
            <a:ext cx="24479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3" name="Picture 8"/>
          <p:cNvPicPr>
            <a:picLocks noChangeAspect="1" noChangeArrowheads="1"/>
          </p:cNvPicPr>
          <p:nvPr/>
        </p:nvPicPr>
        <p:blipFill>
          <a:blip r:embed="rId6">
            <a:extLst>
              <a:ext uri="{28A0092B-C50C-407E-A947-70E740481C1C}">
                <a14:useLocalDpi xmlns:a14="http://schemas.microsoft.com/office/drawing/2010/main" val="0"/>
              </a:ext>
            </a:extLst>
          </a:blip>
          <a:srcRect t="44220" r="10394" b="793"/>
          <a:stretch>
            <a:fillRect/>
          </a:stretch>
        </p:blipFill>
        <p:spPr bwMode="auto">
          <a:xfrm>
            <a:off x="3781425" y="3705225"/>
            <a:ext cx="244792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4" name="Picture 9"/>
          <p:cNvPicPr>
            <a:picLocks noChangeAspect="1" noChangeArrowheads="1"/>
          </p:cNvPicPr>
          <p:nvPr/>
        </p:nvPicPr>
        <p:blipFill>
          <a:blip r:embed="rId7">
            <a:extLst>
              <a:ext uri="{28A0092B-C50C-407E-A947-70E740481C1C}">
                <a14:useLocalDpi xmlns:a14="http://schemas.microsoft.com/office/drawing/2010/main" val="0"/>
              </a:ext>
            </a:extLst>
          </a:blip>
          <a:srcRect t="45027"/>
          <a:stretch>
            <a:fillRect/>
          </a:stretch>
        </p:blipFill>
        <p:spPr bwMode="auto">
          <a:xfrm>
            <a:off x="6361113" y="3705225"/>
            <a:ext cx="244792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6417788"/>
      </p:ext>
    </p:extLst>
  </p:cSld>
  <p:clrMapOvr>
    <a:masterClrMapping/>
  </p:clrMapOvr>
  <p:transition>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99331" name="Content Placeholder 1"/>
          <p:cNvSpPr>
            <a:spLocks noGrp="1"/>
          </p:cNvSpPr>
          <p:nvPr>
            <p:ph idx="1"/>
          </p:nvPr>
        </p:nvSpPr>
        <p:spPr>
          <a:xfrm>
            <a:off x="900113" y="657225"/>
            <a:ext cx="8243887" cy="5699125"/>
          </a:xfrm>
        </p:spPr>
        <p:txBody>
          <a:bodyPr/>
          <a:lstStyle/>
          <a:p>
            <a:pPr algn="l" rtl="0"/>
            <a:r>
              <a:rPr lang="sr-Cyrl-RS" altLang="sr-Latn-RS" sz="2000" dirty="0" smtClean="0">
                <a:latin typeface="Times New Roman" panose="02020603050405020304" pitchFamily="18" charset="0"/>
                <a:cs typeface="Times New Roman" panose="02020603050405020304" pitchFamily="18" charset="0"/>
              </a:rPr>
              <a:t>Forefoot and midfoot injuries:</a:t>
            </a:r>
          </a:p>
          <a:p>
            <a:pPr lvl="1" algn="l" rtl="0"/>
            <a:r>
              <a:rPr lang="sr-Cyrl-RS" altLang="sr-Latn-RS" sz="1700" dirty="0" smtClean="0">
                <a:latin typeface="Times New Roman" panose="02020603050405020304" pitchFamily="18" charset="0"/>
                <a:cs typeface="Times New Roman" panose="02020603050405020304" pitchFamily="18" charset="0"/>
              </a:rPr>
              <a:t>Fracture of the navicular bone of the foot</a:t>
            </a:r>
          </a:p>
          <a:p>
            <a:pPr lvl="1" algn="l" rtl="0"/>
            <a:r>
              <a:rPr lang="sr-Cyrl-RS" altLang="sr-Latn-RS" sz="1700" dirty="0" smtClean="0">
                <a:latin typeface="Times New Roman" panose="02020603050405020304" pitchFamily="18" charset="0"/>
                <a:cs typeface="Times New Roman" panose="02020603050405020304" pitchFamily="18" charset="0"/>
              </a:rPr>
              <a:t>Fracture of the cuboid bone</a:t>
            </a:r>
          </a:p>
          <a:p>
            <a:pPr lvl="1" algn="l" rtl="0"/>
            <a:r>
              <a:rPr lang="en-GB" altLang="sr-Latn-RS" sz="1700" dirty="0">
                <a:latin typeface="Times New Roman" panose="02020603050405020304" pitchFamily="18" charset="0"/>
                <a:cs typeface="Times New Roman" panose="02020603050405020304" pitchFamily="18" charset="0"/>
              </a:rPr>
              <a:t>T</a:t>
            </a:r>
            <a:r>
              <a:rPr lang="sr-Cyrl-RS" altLang="sr-Latn-RS" sz="1700" dirty="0" smtClean="0">
                <a:latin typeface="Times New Roman" panose="02020603050405020304" pitchFamily="18" charset="0"/>
                <a:cs typeface="Times New Roman" panose="02020603050405020304" pitchFamily="18" charset="0"/>
              </a:rPr>
              <a:t>arsometatarsal </a:t>
            </a:r>
            <a:r>
              <a:rPr lang="sr-Cyrl-RS" altLang="sr-Latn-RS" sz="1700" dirty="0" smtClean="0">
                <a:latin typeface="Times New Roman" panose="02020603050405020304" pitchFamily="18" charset="0"/>
                <a:cs typeface="Times New Roman" panose="02020603050405020304" pitchFamily="18" charset="0"/>
              </a:rPr>
              <a:t>(</a:t>
            </a:r>
            <a:r>
              <a:rPr lang="en-US" altLang="sr-Latn-RS" sz="1700" dirty="0" err="1" smtClean="0">
                <a:latin typeface="Times New Roman" panose="02020603050405020304" pitchFamily="18" charset="0"/>
                <a:cs typeface="Times New Roman" panose="02020603050405020304" pitchFamily="18" charset="0"/>
              </a:rPr>
              <a:t>Lisfranc</a:t>
            </a:r>
            <a:r>
              <a:rPr lang="sr-Cyrl-RS"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injury: Often overlooked. Stress radiography </a:t>
            </a:r>
            <a:r>
              <a:rPr lang="sr-Cyrl-RS" altLang="sr-Latn-RS" sz="1700" dirty="0" smtClean="0">
                <a:latin typeface="Times New Roman" panose="02020603050405020304" pitchFamily="18" charset="0"/>
                <a:cs typeface="Times New Roman" panose="02020603050405020304" pitchFamily="18" charset="0"/>
              </a:rPr>
              <a:t>or</a:t>
            </a:r>
            <a:r>
              <a:rPr lang="en-GB" altLang="sr-Latn-RS" sz="1700" dirty="0" smtClean="0">
                <a:latin typeface="Times New Roman" panose="02020603050405020304" pitchFamily="18" charset="0"/>
                <a:cs typeface="Times New Roman" panose="02020603050405020304" pitchFamily="18" charset="0"/>
              </a:rPr>
              <a:t> </a:t>
            </a:r>
            <a:r>
              <a:rPr lang="sr-Latn-RS" altLang="sr-Latn-RS" sz="1700" dirty="0" smtClean="0">
                <a:latin typeface="Times New Roman" panose="02020603050405020304" pitchFamily="18" charset="0"/>
                <a:cs typeface="Times New Roman" panose="02020603050405020304" pitchFamily="18" charset="0"/>
              </a:rPr>
              <a:t>MDCT.</a:t>
            </a:r>
            <a:r>
              <a:rPr lang="en-GB" altLang="sr-Latn-RS" sz="1700" dirty="0" smtClean="0">
                <a:latin typeface="Times New Roman" panose="02020603050405020304" pitchFamily="18" charset="0"/>
                <a:cs typeface="Times New Roman" panose="02020603050405020304" pitchFamily="18" charset="0"/>
              </a:rPr>
              <a:t> </a:t>
            </a:r>
            <a:r>
              <a:rPr lang="sr-Cyrl-RS" altLang="sr-Latn-RS" sz="1700" dirty="0" smtClean="0">
                <a:latin typeface="Times New Roman" panose="02020603050405020304" pitchFamily="18" charset="0"/>
                <a:cs typeface="Times New Roman" panose="02020603050405020304" pitchFamily="18" charset="0"/>
              </a:rPr>
              <a:t>For </a:t>
            </a:r>
            <a:r>
              <a:rPr lang="sr-Cyrl-RS" altLang="sr-Latn-RS" sz="1700" dirty="0" smtClean="0">
                <a:latin typeface="Times New Roman" panose="02020603050405020304" pitchFamily="18" charset="0"/>
                <a:cs typeface="Times New Roman" panose="02020603050405020304" pitchFamily="18" charset="0"/>
              </a:rPr>
              <a:t>dislocations, operative treatment. The outcome depends on the quality of the repositioning and the stability of the fixation</a:t>
            </a:r>
          </a:p>
          <a:p>
            <a:pPr lvl="1" algn="l" rtl="0"/>
            <a:r>
              <a:rPr lang="sr-Cyrl-RS" altLang="sr-Latn-RS" sz="1700" dirty="0" smtClean="0">
                <a:latin typeface="Times New Roman" panose="02020603050405020304" pitchFamily="18" charset="0"/>
                <a:cs typeface="Times New Roman" panose="02020603050405020304" pitchFamily="18" charset="0"/>
              </a:rPr>
              <a:t>Compartment foot syndrome: Often </a:t>
            </a:r>
            <a:r>
              <a:rPr lang="sr-Cyrl-RS" altLang="sr-Latn-RS" sz="1700" dirty="0" smtClean="0">
                <a:latin typeface="Times New Roman" panose="02020603050405020304" pitchFamily="18" charset="0"/>
                <a:cs typeface="Times New Roman" panose="02020603050405020304" pitchFamily="18" charset="0"/>
              </a:rPr>
              <a:t>in</a:t>
            </a:r>
            <a:r>
              <a:rPr lang="en-GB" altLang="sr-Latn-RS" sz="1700" dirty="0" smtClean="0">
                <a:latin typeface="Times New Roman" panose="02020603050405020304" pitchFamily="18" charset="0"/>
                <a:cs typeface="Times New Roman" panose="02020603050405020304" pitchFamily="18" charset="0"/>
              </a:rPr>
              <a:t> </a:t>
            </a:r>
            <a:r>
              <a:rPr lang="en-US" altLang="sr-Latn-RS" sz="1700" dirty="0" err="1" smtClean="0">
                <a:latin typeface="Times New Roman" panose="02020603050405020304" pitchFamily="18" charset="0"/>
                <a:cs typeface="Times New Roman" panose="02020603050405020304" pitchFamily="18" charset="0"/>
              </a:rPr>
              <a:t>Lisfranc</a:t>
            </a:r>
            <a:r>
              <a:rPr lang="sr-Cyrl-RS" altLang="sr-Latn-RS" sz="1700" dirty="0" smtClean="0">
                <a:latin typeface="Times New Roman" panose="02020603050405020304" pitchFamily="18" charset="0"/>
                <a:cs typeface="Times New Roman" panose="02020603050405020304" pitchFamily="18" charset="0"/>
              </a:rPr>
              <a:t>'s </a:t>
            </a:r>
            <a:r>
              <a:rPr lang="sr-Cyrl-RS" altLang="sr-Latn-RS" sz="1700" dirty="0" smtClean="0">
                <a:latin typeface="Times New Roman" panose="02020603050405020304" pitchFamily="18" charset="0"/>
                <a:cs typeface="Times New Roman" panose="02020603050405020304" pitchFamily="18" charset="0"/>
              </a:rPr>
              <a:t>injuries. Necessary fasciotomy</a:t>
            </a:r>
          </a:p>
          <a:p>
            <a:pPr lvl="1" algn="l" rtl="0"/>
            <a:r>
              <a:rPr lang="sr-Cyrl-RS" altLang="sr-Latn-RS" sz="1700" dirty="0" smtClean="0">
                <a:latin typeface="Times New Roman" panose="02020603050405020304" pitchFamily="18" charset="0"/>
                <a:cs typeface="Times New Roman" panose="02020603050405020304" pitchFamily="18" charset="0"/>
              </a:rPr>
              <a:t>Midfoot distortion (</a:t>
            </a:r>
            <a:r>
              <a:rPr lang="sr-Latn-RS" altLang="sr-Latn-RS" sz="1700" dirty="0" smtClean="0">
                <a:latin typeface="Times New Roman" panose="02020603050405020304" pitchFamily="18" charset="0"/>
                <a:cs typeface="Times New Roman" panose="02020603050405020304" pitchFamily="18" charset="0"/>
              </a:rPr>
              <a:t>"Midfoot Sprain"</a:t>
            </a:r>
            <a:r>
              <a:rPr lang="sr-Cyrl-RS" altLang="sr-Latn-RS" sz="1700"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Fracture of the metatarsal bones</a:t>
            </a:r>
            <a:endParaRPr lang="sr-Latn-RS" altLang="sr-Latn-RS" sz="1700" dirty="0" smtClean="0">
              <a:latin typeface="Times New Roman" panose="02020603050405020304" pitchFamily="18" charset="0"/>
              <a:cs typeface="Times New Roman" panose="02020603050405020304" pitchFamily="18" charset="0"/>
            </a:endParaRPr>
          </a:p>
          <a:p>
            <a:pPr lvl="1" algn="l" rtl="0"/>
            <a:r>
              <a:rPr lang="sr-Cyrl-RS" altLang="sr-Latn-RS" sz="1700" dirty="0" smtClean="0">
                <a:latin typeface="Times New Roman" panose="02020603050405020304" pitchFamily="18" charset="0"/>
                <a:cs typeface="Times New Roman" panose="02020603050405020304" pitchFamily="18" charset="0"/>
              </a:rPr>
              <a:t>Fracture of the sesamoid bones</a:t>
            </a:r>
          </a:p>
          <a:p>
            <a:pPr lvl="1" algn="l" rtl="0"/>
            <a:r>
              <a:rPr lang="sr-Cyrl-RS" altLang="sr-Latn-RS" sz="1700" dirty="0" smtClean="0">
                <a:latin typeface="Times New Roman" panose="02020603050405020304" pitchFamily="18" charset="0"/>
                <a:cs typeface="Times New Roman" panose="02020603050405020304" pitchFamily="18" charset="0"/>
              </a:rPr>
              <a:t>Metatarsophalangeal joint injuries (</a:t>
            </a:r>
            <a:r>
              <a:rPr lang="sr-Latn-RS" altLang="sr-Latn-RS" sz="1700" dirty="0" smtClean="0">
                <a:latin typeface="Times New Roman" panose="02020603050405020304" pitchFamily="18" charset="0"/>
                <a:cs typeface="Times New Roman" panose="02020603050405020304" pitchFamily="18" charset="0"/>
              </a:rPr>
              <a:t>MTP</a:t>
            </a:r>
            <a:r>
              <a:rPr lang="sr-Cyrl-RS" altLang="sr-Latn-RS" sz="1700" dirty="0" smtClean="0">
                <a:latin typeface="Times New Roman" panose="02020603050405020304" pitchFamily="18" charset="0"/>
                <a:cs typeface="Times New Roman" panose="02020603050405020304" pitchFamily="18" charset="0"/>
              </a:rPr>
              <a:t>)</a:t>
            </a:r>
          </a:p>
          <a:p>
            <a:pPr lvl="1" algn="l" rtl="0"/>
            <a:r>
              <a:rPr lang="sr-Cyrl-RS" altLang="sr-Latn-RS" sz="1700" dirty="0" smtClean="0">
                <a:latin typeface="Times New Roman" panose="02020603050405020304" pitchFamily="18" charset="0"/>
                <a:cs typeface="Times New Roman" panose="02020603050405020304" pitchFamily="18" charset="0"/>
              </a:rPr>
              <a:t>Fractures of the toes:</a:t>
            </a:r>
            <a:r>
              <a:rPr lang="sr-Latn-RS" altLang="sr-Latn-RS" sz="1700" dirty="0" smtClean="0">
                <a:latin typeface="Times New Roman" panose="02020603050405020304" pitchFamily="18" charset="0"/>
                <a:cs typeface="Times New Roman" panose="02020603050405020304" pitchFamily="18" charset="0"/>
              </a:rPr>
              <a:t>"</a:t>
            </a:r>
            <a:r>
              <a:rPr lang="sr-Latn-RS" altLang="sr-Latn-RS" sz="1700" dirty="0" smtClean="0">
                <a:latin typeface="Times New Roman" panose="02020603050405020304" pitchFamily="18" charset="0"/>
                <a:cs typeface="Times New Roman" panose="02020603050405020304" pitchFamily="18" charset="0"/>
              </a:rPr>
              <a:t>Night-walker</a:t>
            </a:r>
            <a:r>
              <a:rPr lang="en-US" altLang="sr-Latn-RS" sz="1700" dirty="0" smtClean="0">
                <a:latin typeface="Times New Roman" panose="02020603050405020304" pitchFamily="18" charset="0"/>
                <a:cs typeface="Times New Roman" panose="02020603050405020304" pitchFamily="18" charset="0"/>
              </a:rPr>
              <a:t> </a:t>
            </a:r>
            <a:r>
              <a:rPr lang="en-US" altLang="sr-Latn-RS" sz="1700" dirty="0" smtClean="0">
                <a:latin typeface="Times New Roman" panose="02020603050405020304" pitchFamily="18" charset="0"/>
                <a:cs typeface="Times New Roman" panose="02020603050405020304" pitchFamily="18" charset="0"/>
              </a:rPr>
              <a:t>fracture</a:t>
            </a:r>
            <a:r>
              <a:rPr lang="sr-Cyrl-RS" altLang="sr-Latn-RS" sz="1700" dirty="0" smtClean="0">
                <a:latin typeface="Times New Roman" panose="02020603050405020304" pitchFamily="18" charset="0"/>
                <a:cs typeface="Times New Roman" panose="02020603050405020304" pitchFamily="18" charset="0"/>
              </a:rPr>
              <a:t>" - Fracture of the proximal phalanx of the 5th finger (sleepwalking fracture)</a:t>
            </a:r>
          </a:p>
        </p:txBody>
      </p:sp>
      <p:sp>
        <p:nvSpPr>
          <p:cNvPr id="99332"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BFC3466A-3A6A-48E6-9D5F-DD3209C61EAF}" type="slidenum">
              <a:rPr lang="en-US" altLang="en-US">
                <a:solidFill>
                  <a:srgbClr val="898989"/>
                </a:solidFill>
              </a:rPr>
              <a:pPr rtl="0"/>
              <a:t>95</a:t>
            </a:fld>
            <a:endParaRPr lang="en-US" altLang="en-US" dirty="0">
              <a:solidFill>
                <a:srgbClr val="898989"/>
              </a:solidFill>
            </a:endParaRPr>
          </a:p>
        </p:txBody>
      </p:sp>
    </p:spTree>
    <p:extLst>
      <p:ext uri="{BB962C8B-B14F-4D97-AF65-F5344CB8AC3E}">
        <p14:creationId xmlns:p14="http://schemas.microsoft.com/office/powerpoint/2010/main" val="2922810641"/>
      </p:ext>
    </p:extLst>
  </p:cSld>
  <p:clrMapOvr>
    <a:masterClrMapping/>
  </p:clrMapOvr>
  <p:transition>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4"/>
          <p:cNvSpPr>
            <a:spLocks noGrp="1"/>
          </p:cNvSpPr>
          <p:nvPr>
            <p:ph type="title"/>
          </p:nvPr>
        </p:nvSpPr>
        <p:spPr>
          <a:xfrm>
            <a:off x="0" y="1588"/>
            <a:ext cx="9144000" cy="655637"/>
          </a:xfrm>
        </p:spPr>
        <p:txBody>
          <a:bodyPr/>
          <a:lstStyle/>
          <a:p>
            <a:pPr rtl="0"/>
            <a:r>
              <a:rPr lang="sr-Cyrl-RS" altLang="sr-Latn-RS" sz="3000" dirty="0" smtClean="0">
                <a:latin typeface="Times New Roman" panose="02020603050405020304" pitchFamily="18" charset="0"/>
                <a:cs typeface="Times New Roman" panose="02020603050405020304" pitchFamily="18" charset="0"/>
              </a:rPr>
              <a:t>Foot injuries</a:t>
            </a:r>
          </a:p>
        </p:txBody>
      </p:sp>
      <p:sp>
        <p:nvSpPr>
          <p:cNvPr id="100355"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fld id="{96C6CC42-BA7A-48A5-8EB5-5B9EB7C4FB28}" type="slidenum">
              <a:rPr lang="en-US" altLang="en-US">
                <a:solidFill>
                  <a:srgbClr val="898989"/>
                </a:solidFill>
              </a:rPr>
              <a:pPr algn="l" rtl="0"/>
              <a:t>96</a:t>
            </a:fld>
            <a:endParaRPr lang="en-US" altLang="en-US">
              <a:solidFill>
                <a:srgbClr val="898989"/>
              </a:solidFill>
            </a:endParaRPr>
          </a:p>
        </p:txBody>
      </p:sp>
      <p:pic>
        <p:nvPicPr>
          <p:cNvPr id="100356" name="Content Placeholder 4"/>
          <p:cNvPicPr>
            <a:picLocks noGrp="1" noChangeArrowheads="1"/>
          </p:cNvPicPr>
          <p:nvPr>
            <p:ph idx="1"/>
          </p:nvPr>
        </p:nvPicPr>
        <p:blipFill>
          <a:blip r:embed="rId2" cstate="print">
            <a:extLst>
              <a:ext uri="{28A0092B-C50C-407E-A947-70E740481C1C}">
                <a14:useLocalDpi xmlns:a14="http://schemas.microsoft.com/office/drawing/2010/main" val="0"/>
              </a:ext>
            </a:extLst>
          </a:blip>
          <a:srcRect t="9288" b="13380"/>
          <a:stretch>
            <a:fillRect/>
          </a:stretch>
        </p:blipFill>
        <p:spPr>
          <a:xfrm>
            <a:off x="1042988" y="652463"/>
            <a:ext cx="2368550" cy="2579687"/>
          </a:xfrm>
        </p:spPr>
      </p:pic>
      <p:pic>
        <p:nvPicPr>
          <p:cNvPr id="100357" name="Picture 5"/>
          <p:cNvPicPr>
            <a:picLocks noChangeAspect="1" noChangeArrowheads="1"/>
          </p:cNvPicPr>
          <p:nvPr/>
        </p:nvPicPr>
        <p:blipFill>
          <a:blip r:embed="rId3">
            <a:extLst>
              <a:ext uri="{28A0092B-C50C-407E-A947-70E740481C1C}">
                <a14:useLocalDpi xmlns:a14="http://schemas.microsoft.com/office/drawing/2010/main" val="0"/>
              </a:ext>
            </a:extLst>
          </a:blip>
          <a:srcRect l="8215" r="9985" b="8876"/>
          <a:stretch>
            <a:fillRect/>
          </a:stretch>
        </p:blipFill>
        <p:spPr bwMode="auto">
          <a:xfrm>
            <a:off x="3838575" y="668338"/>
            <a:ext cx="2366963"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8" name="Picture 6"/>
          <p:cNvPicPr>
            <a:picLocks noChangeAspect="1" noChangeArrowheads="1"/>
          </p:cNvPicPr>
          <p:nvPr/>
        </p:nvPicPr>
        <p:blipFill>
          <a:blip r:embed="rId4">
            <a:extLst>
              <a:ext uri="{28A0092B-C50C-407E-A947-70E740481C1C}">
                <a14:useLocalDpi xmlns:a14="http://schemas.microsoft.com/office/drawing/2010/main" val="0"/>
              </a:ext>
            </a:extLst>
          </a:blip>
          <a:srcRect l="12453" t="644" r="10094" b="11723"/>
          <a:stretch>
            <a:fillRect/>
          </a:stretch>
        </p:blipFill>
        <p:spPr bwMode="auto">
          <a:xfrm>
            <a:off x="3838575" y="3595688"/>
            <a:ext cx="2366963"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2575" y="652463"/>
            <a:ext cx="2366963" cy="257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0" name="Picture 8"/>
          <p:cNvPicPr>
            <a:picLocks noChangeAspect="1" noChangeArrowheads="1"/>
          </p:cNvPicPr>
          <p:nvPr/>
        </p:nvPicPr>
        <p:blipFill>
          <a:blip r:embed="rId6">
            <a:extLst>
              <a:ext uri="{28A0092B-C50C-407E-A947-70E740481C1C}">
                <a14:useLocalDpi xmlns:a14="http://schemas.microsoft.com/office/drawing/2010/main" val="0"/>
              </a:ext>
            </a:extLst>
          </a:blip>
          <a:srcRect l="20868" r="27235"/>
          <a:stretch>
            <a:fillRect/>
          </a:stretch>
        </p:blipFill>
        <p:spPr bwMode="auto">
          <a:xfrm>
            <a:off x="1042988" y="3595688"/>
            <a:ext cx="236855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32575" y="3595688"/>
            <a:ext cx="2366963"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2" name="TextBox 3"/>
          <p:cNvSpPr txBox="1">
            <a:spLocks noChangeArrowheads="1"/>
          </p:cNvSpPr>
          <p:nvPr/>
        </p:nvSpPr>
        <p:spPr bwMode="auto">
          <a:xfrm>
            <a:off x="1131888" y="6205538"/>
            <a:ext cx="2233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GB" altLang="en-US" sz="1400" dirty="0" smtClean="0">
                <a:latin typeface="Times New Roman" panose="02020603050405020304" pitchFamily="18" charset="0"/>
                <a:cs typeface="Times New Roman" panose="02020603050405020304" pitchFamily="18" charset="0"/>
              </a:rPr>
              <a:t>Navicular fracture</a:t>
            </a:r>
            <a:endParaRPr lang="en-US" altLang="en-US" sz="1400" dirty="0">
              <a:latin typeface="Times New Roman" panose="02020603050405020304" pitchFamily="18" charset="0"/>
              <a:cs typeface="Times New Roman" panose="02020603050405020304" pitchFamily="18" charset="0"/>
            </a:endParaRPr>
          </a:p>
        </p:txBody>
      </p:sp>
      <p:sp>
        <p:nvSpPr>
          <p:cNvPr id="100363" name="TextBox 12"/>
          <p:cNvSpPr txBox="1">
            <a:spLocks noChangeArrowheads="1"/>
          </p:cNvSpPr>
          <p:nvPr/>
        </p:nvSpPr>
        <p:spPr bwMode="auto">
          <a:xfrm>
            <a:off x="3829050" y="6197600"/>
            <a:ext cx="2366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US" altLang="sr-Latn-RS" sz="1400" dirty="0" err="1" smtClean="0">
                <a:latin typeface="Times New Roman" panose="02020603050405020304" pitchFamily="18" charset="0"/>
                <a:cs typeface="Times New Roman" panose="02020603050405020304" pitchFamily="18" charset="0"/>
              </a:rPr>
              <a:t>Lisfranc</a:t>
            </a:r>
            <a:r>
              <a:rPr lang="sr-Cyrl-RS" altLang="sr-Latn-RS" sz="1400" dirty="0" smtClean="0">
                <a:latin typeface="Times New Roman" panose="02020603050405020304" pitchFamily="18" charset="0"/>
                <a:cs typeface="Times New Roman" panose="02020603050405020304" pitchFamily="18" charset="0"/>
              </a:rPr>
              <a:t> </a:t>
            </a:r>
            <a:r>
              <a:rPr lang="sr-Cyrl-RS" altLang="sr-Latn-RS" sz="1400" dirty="0">
                <a:latin typeface="Times New Roman" panose="02020603050405020304" pitchFamily="18" charset="0"/>
                <a:cs typeface="Times New Roman" panose="02020603050405020304" pitchFamily="18" charset="0"/>
              </a:rPr>
              <a:t>injury - O</a:t>
            </a:r>
            <a:r>
              <a:rPr lang="sr-Latn-RS" altLang="sr-Latn-RS" sz="1400" dirty="0">
                <a:latin typeface="Times New Roman" panose="02020603050405020304" pitchFamily="18" charset="0"/>
                <a:cs typeface="Times New Roman" panose="02020603050405020304" pitchFamily="18" charset="0"/>
              </a:rPr>
              <a:t>RIF</a:t>
            </a:r>
            <a:endParaRPr lang="en-US" altLang="en-US" sz="1400" dirty="0">
              <a:latin typeface="Times New Roman" panose="02020603050405020304" pitchFamily="18" charset="0"/>
              <a:cs typeface="Times New Roman" panose="02020603050405020304" pitchFamily="18" charset="0"/>
            </a:endParaRPr>
          </a:p>
        </p:txBody>
      </p:sp>
      <p:sp>
        <p:nvSpPr>
          <p:cNvPr id="100364" name="TextBox 13"/>
          <p:cNvSpPr txBox="1">
            <a:spLocks noChangeArrowheads="1"/>
          </p:cNvSpPr>
          <p:nvPr/>
        </p:nvSpPr>
        <p:spPr bwMode="auto">
          <a:xfrm>
            <a:off x="3905250" y="3241675"/>
            <a:ext cx="2232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US" altLang="sr-Latn-RS" sz="1400" dirty="0" err="1" smtClean="0">
                <a:latin typeface="Times New Roman" panose="02020603050405020304" pitchFamily="18" charset="0"/>
                <a:cs typeface="Times New Roman" panose="02020603050405020304" pitchFamily="18" charset="0"/>
              </a:rPr>
              <a:t>Lisfranc</a:t>
            </a:r>
            <a:r>
              <a:rPr lang="sr-Cyrl-RS" altLang="sr-Latn-RS" sz="1400" dirty="0" smtClean="0">
                <a:latin typeface="Times New Roman" panose="02020603050405020304" pitchFamily="18" charset="0"/>
                <a:cs typeface="Times New Roman" panose="02020603050405020304" pitchFamily="18" charset="0"/>
              </a:rPr>
              <a:t> </a:t>
            </a:r>
            <a:r>
              <a:rPr lang="sr-Cyrl-RS" altLang="sr-Latn-RS" sz="1400" dirty="0">
                <a:latin typeface="Times New Roman" panose="02020603050405020304" pitchFamily="18" charset="0"/>
                <a:cs typeface="Times New Roman" panose="02020603050405020304" pitchFamily="18" charset="0"/>
              </a:rPr>
              <a:t>injury</a:t>
            </a:r>
            <a:endParaRPr lang="en-US" altLang="en-US" sz="1400" dirty="0">
              <a:latin typeface="Times New Roman" panose="02020603050405020304" pitchFamily="18" charset="0"/>
              <a:cs typeface="Times New Roman" panose="02020603050405020304" pitchFamily="18" charset="0"/>
            </a:endParaRPr>
          </a:p>
        </p:txBody>
      </p:sp>
      <p:sp>
        <p:nvSpPr>
          <p:cNvPr id="100365" name="TextBox 15"/>
          <p:cNvSpPr txBox="1">
            <a:spLocks noChangeArrowheads="1"/>
          </p:cNvSpPr>
          <p:nvPr/>
        </p:nvSpPr>
        <p:spPr bwMode="auto">
          <a:xfrm>
            <a:off x="6700838" y="3241675"/>
            <a:ext cx="2232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a:latin typeface="Times New Roman" panose="02020603050405020304" pitchFamily="18" charset="0"/>
                <a:cs typeface="Times New Roman" panose="02020603050405020304" pitchFamily="18" charset="0"/>
              </a:rPr>
              <a:t>Fracture of MT bones</a:t>
            </a:r>
            <a:endParaRPr lang="en-US" altLang="en-US" sz="1400">
              <a:latin typeface="Times New Roman" panose="02020603050405020304" pitchFamily="18" charset="0"/>
              <a:cs typeface="Times New Roman" panose="02020603050405020304" pitchFamily="18" charset="0"/>
            </a:endParaRPr>
          </a:p>
        </p:txBody>
      </p:sp>
      <p:sp>
        <p:nvSpPr>
          <p:cNvPr id="100366" name="TextBox 16"/>
          <p:cNvSpPr txBox="1">
            <a:spLocks noChangeArrowheads="1"/>
          </p:cNvSpPr>
          <p:nvPr/>
        </p:nvSpPr>
        <p:spPr bwMode="auto">
          <a:xfrm>
            <a:off x="6632575" y="6205538"/>
            <a:ext cx="2232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sr-Cyrl-RS" altLang="en-US" sz="1400" dirty="0">
                <a:latin typeface="Times New Roman" panose="02020603050405020304" pitchFamily="18" charset="0"/>
                <a:cs typeface="Times New Roman" panose="02020603050405020304" pitchFamily="18" charset="0"/>
              </a:rPr>
              <a:t>Base </a:t>
            </a:r>
            <a:r>
              <a:rPr lang="sr-Cyrl-RS" altLang="en-US" sz="1400" dirty="0" smtClean="0">
                <a:latin typeface="Times New Roman" panose="02020603050405020304" pitchFamily="18" charset="0"/>
                <a:cs typeface="Times New Roman" panose="02020603050405020304" pitchFamily="18" charset="0"/>
              </a:rPr>
              <a:t>fracture</a:t>
            </a:r>
            <a:r>
              <a:rPr lang="en-GB" altLang="en-US" sz="1400" dirty="0" smtClean="0">
                <a:latin typeface="Times New Roman" panose="02020603050405020304" pitchFamily="18" charset="0"/>
                <a:cs typeface="Times New Roman" panose="02020603050405020304" pitchFamily="18" charset="0"/>
              </a:rPr>
              <a:t> </a:t>
            </a:r>
            <a:r>
              <a:rPr lang="sr-Latn-RS" altLang="en-US" sz="1400" dirty="0" smtClean="0">
                <a:latin typeface="Times New Roman" panose="02020603050405020304" pitchFamily="18" charset="0"/>
                <a:cs typeface="Times New Roman" panose="02020603050405020304" pitchFamily="18" charset="0"/>
              </a:rPr>
              <a:t>V MT</a:t>
            </a:r>
            <a:r>
              <a:rPr lang="en-GB" altLang="en-US" sz="1400" dirty="0" smtClean="0">
                <a:latin typeface="Times New Roman" panose="02020603050405020304" pitchFamily="18" charset="0"/>
                <a:cs typeface="Times New Roman" panose="02020603050405020304" pitchFamily="18" charset="0"/>
              </a:rPr>
              <a:t> </a:t>
            </a:r>
            <a:r>
              <a:rPr lang="sr-Cyrl-RS" altLang="en-US" sz="1400" dirty="0" smtClean="0">
                <a:latin typeface="Times New Roman" panose="02020603050405020304" pitchFamily="18" charset="0"/>
                <a:cs typeface="Times New Roman" panose="02020603050405020304" pitchFamily="18" charset="0"/>
              </a:rPr>
              <a:t>bone</a:t>
            </a:r>
            <a:endParaRPr lang="en-US" altLang="en-US" sz="1400" dirty="0">
              <a:latin typeface="Times New Roman" panose="02020603050405020304" pitchFamily="18" charset="0"/>
              <a:cs typeface="Times New Roman" panose="02020603050405020304" pitchFamily="18" charset="0"/>
            </a:endParaRPr>
          </a:p>
        </p:txBody>
      </p:sp>
      <p:sp>
        <p:nvSpPr>
          <p:cNvPr id="100367" name="TextBox 17"/>
          <p:cNvSpPr txBox="1">
            <a:spLocks noChangeArrowheads="1"/>
          </p:cNvSpPr>
          <p:nvPr/>
        </p:nvSpPr>
        <p:spPr bwMode="auto">
          <a:xfrm>
            <a:off x="1111250" y="3241675"/>
            <a:ext cx="2232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GB" altLang="en-US" sz="1400" dirty="0" smtClean="0">
                <a:latin typeface="Times New Roman" panose="02020603050405020304" pitchFamily="18" charset="0"/>
                <a:cs typeface="Times New Roman" panose="02020603050405020304" pitchFamily="18" charset="0"/>
              </a:rPr>
              <a:t>Navicular fracture</a:t>
            </a:r>
            <a:endParaRPr lang="en-US"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7810022"/>
      </p:ext>
    </p:extLst>
  </p:cSld>
  <p:clrMapOvr>
    <a:masterClrMapping/>
  </p:clrMapOvr>
  <p:transition>
    <p:dissolv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p:cNvSpPr>
          <p:nvPr>
            <p:ph type="title"/>
          </p:nvPr>
        </p:nvSpPr>
        <p:spPr>
          <a:xfrm>
            <a:off x="457200" y="2857500"/>
            <a:ext cx="8229600" cy="1143000"/>
          </a:xfrm>
        </p:spPr>
        <p:txBody>
          <a:bodyPr/>
          <a:lstStyle/>
          <a:p>
            <a:pPr rtl="0" eaLnBrk="1" hangingPunct="1"/>
            <a:r>
              <a:rPr lang="en-GB" altLang="sr-Latn-RS" sz="5000" smtClean="0">
                <a:latin typeface="Times New Roman" panose="02020603050405020304" pitchFamily="18" charset="0"/>
                <a:cs typeface="Times New Roman" panose="02020603050405020304" pitchFamily="18" charset="0"/>
              </a:rPr>
              <a:t>Thank you</a:t>
            </a:r>
            <a:endParaRPr lang="sr-Latn-RS" altLang="sr-Latn-RS" sz="5000" dirty="0" smtClean="0">
              <a:latin typeface="Times New Roman" panose="02020603050405020304" pitchFamily="18" charset="0"/>
              <a:cs typeface="Times New Roman" panose="02020603050405020304" pitchFamily="18" charset="0"/>
            </a:endParaRPr>
          </a:p>
        </p:txBody>
      </p:sp>
      <p:sp>
        <p:nvSpPr>
          <p:cNvPr id="101379" name="Slide Number Placeholder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rtl="0"/>
            <a:fld id="{F265BFF5-6451-4323-8335-E27B8BF11E0B}" type="slidenum">
              <a:rPr lang="en-US" altLang="en-US">
                <a:solidFill>
                  <a:srgbClr val="898989"/>
                </a:solidFill>
              </a:rPr>
              <a:pPr rtl="0"/>
              <a:t>97</a:t>
            </a:fld>
            <a:endParaRPr lang="en-US" altLang="en-US" dirty="0">
              <a:solidFill>
                <a:srgbClr val="898989"/>
              </a:solidFill>
            </a:endParaRPr>
          </a:p>
        </p:txBody>
      </p:sp>
    </p:spTree>
    <p:extLst>
      <p:ext uri="{BB962C8B-B14F-4D97-AF65-F5344CB8AC3E}">
        <p14:creationId xmlns:p14="http://schemas.microsoft.com/office/powerpoint/2010/main" val="3350769202"/>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C30F51F9-B4BF-4C79-AC9A-B6A20CD0DA4F}" vid="{63B247AF-0A26-444F-8CEB-FCDF7F6C5A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7098</TotalTime>
  <Words>6663</Words>
  <Application>Microsoft Office PowerPoint</Application>
  <PresentationFormat>On-screen Show (4:3)</PresentationFormat>
  <Paragraphs>1123</Paragraphs>
  <Slides>97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97</vt:i4>
      </vt:variant>
    </vt:vector>
  </HeadingPairs>
  <TitlesOfParts>
    <vt:vector size="102" baseType="lpstr">
      <vt:lpstr>Arial</vt:lpstr>
      <vt:lpstr>Calibri</vt:lpstr>
      <vt:lpstr>Times New Roman</vt:lpstr>
      <vt:lpstr>Wingdings</vt:lpstr>
      <vt:lpstr>Theme1</vt:lpstr>
      <vt:lpstr>Lower extremity injuries</vt:lpstr>
      <vt:lpstr>Content</vt:lpstr>
      <vt:lpstr>Hip luxations</vt:lpstr>
      <vt:lpstr>Hip luxations</vt:lpstr>
      <vt:lpstr>Hip luxations</vt:lpstr>
      <vt:lpstr>Hip luxations</vt:lpstr>
      <vt:lpstr>Femoral head fracture</vt:lpstr>
      <vt:lpstr>Femoral head fracture</vt:lpstr>
      <vt:lpstr>Hip fractures – Femoral neck fractures</vt:lpstr>
      <vt:lpstr>Hip fractures – Femoral neck fractures</vt:lpstr>
      <vt:lpstr>Hip fractures – Femoral neck fractures</vt:lpstr>
      <vt:lpstr>Hip fractures – Femoral neck fractures</vt:lpstr>
      <vt:lpstr>Hip fractures – Femoral neck fractures</vt:lpstr>
      <vt:lpstr>Hip fractures – Femoral neck fractures</vt:lpstr>
      <vt:lpstr>Trochanteric and subtrochanteric fractures of the femur</vt:lpstr>
      <vt:lpstr>Trochanteric and subtrochanteric fractures of the femur</vt:lpstr>
      <vt:lpstr>Trochanteric and subtrochanteric fractures of the femur</vt:lpstr>
      <vt:lpstr>Trochanteric and subtrochanteric fractures of the femur</vt:lpstr>
      <vt:lpstr>Trochanteric and subtrochanteric fractures of the femur</vt:lpstr>
      <vt:lpstr>Trochanteric and subtrochanteric fractures of the femur</vt:lpstr>
      <vt:lpstr>Femoral shaft fractures</vt:lpstr>
      <vt:lpstr>Femoral shaft fractures</vt:lpstr>
      <vt:lpstr>Femoral shaft fractures</vt:lpstr>
      <vt:lpstr>Femoral shaft fractures</vt:lpstr>
      <vt:lpstr>Femoral shaft fractures</vt:lpstr>
      <vt:lpstr>Distal femoral fractures</vt:lpstr>
      <vt:lpstr>Distal femoral fractures</vt:lpstr>
      <vt:lpstr>Distal femoral fractures</vt:lpstr>
      <vt:lpstr>Distal femoral fractures</vt:lpstr>
      <vt:lpstr>Distal femoral fractures</vt:lpstr>
      <vt:lpstr>Distal femoral fractures</vt:lpstr>
      <vt:lpstr>Fractures and dislocations of the patella</vt:lpstr>
      <vt:lpstr>Fractures and dislocations of the patella</vt:lpstr>
      <vt:lpstr>Fractures and dislocations of the patella</vt:lpstr>
      <vt:lpstr>Fractures and dislocations of the patella</vt:lpstr>
      <vt:lpstr>Fractures and dislocations of the patella</vt:lpstr>
      <vt:lpstr>Fractures and dislocations of the patella</vt:lpstr>
      <vt:lpstr>Fractures and dislocations of the patella</vt:lpstr>
      <vt:lpstr>Fractures and dislocations of the patella</vt:lpstr>
      <vt:lpstr>Fractures and dislocations of the patella</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Soft tissue injuries of the knee</vt:lpstr>
      <vt:lpstr>Tibial plateau fractures</vt:lpstr>
      <vt:lpstr>Tibial plateau fractures</vt:lpstr>
      <vt:lpstr>Tibial plateau fractures</vt:lpstr>
      <vt:lpstr>Tibial plateau fractures</vt:lpstr>
      <vt:lpstr>Tibial plateau fractures</vt:lpstr>
      <vt:lpstr>Tibial plateau fractures</vt:lpstr>
      <vt:lpstr>Tibial plateau fractures</vt:lpstr>
      <vt:lpstr>Tibial shaft fractures</vt:lpstr>
      <vt:lpstr>Tibial shaft fractures</vt:lpstr>
      <vt:lpstr>Tibial shaft fractures</vt:lpstr>
      <vt:lpstr>Tibial shaft fractures</vt:lpstr>
      <vt:lpstr>Tibial shaft fractures</vt:lpstr>
      <vt:lpstr>Tibial shaft fractures</vt:lpstr>
      <vt:lpstr>Tibial shaft fractures</vt:lpstr>
      <vt:lpstr>Tibial shaft fractures</vt:lpstr>
      <vt:lpstr>Tibial plafond fractures</vt:lpstr>
      <vt:lpstr>Tibial plafond fractures</vt:lpstr>
      <vt:lpstr>Tibial plafond fractures</vt:lpstr>
      <vt:lpstr>Tibial plafond fractures</vt:lpstr>
      <vt:lpstr>Tibial plafond fractures</vt:lpstr>
      <vt:lpstr>Tibial plafond fractures</vt:lpstr>
      <vt:lpstr>Tibial plafond fractures</vt:lpstr>
      <vt:lpstr>Ankle fractures</vt:lpstr>
      <vt:lpstr>Ankle fractures</vt:lpstr>
      <vt:lpstr>Ankle fractures</vt:lpstr>
      <vt:lpstr>Ankle fractures</vt:lpstr>
      <vt:lpstr>Ankle fractures</vt:lpstr>
      <vt:lpstr>Ankle fractures</vt:lpstr>
      <vt:lpstr>Ankle fractures</vt:lpstr>
      <vt:lpstr>Ankle fractures</vt:lpstr>
      <vt:lpstr>Foot injuries</vt:lpstr>
      <vt:lpstr>Foot injuries</vt:lpstr>
      <vt:lpstr>Foot injuries</vt:lpstr>
      <vt:lpstr>Foot injuries</vt:lpstr>
      <vt:lpstr>Foot injuries</vt:lpstr>
      <vt:lpstr>Foot injuries</vt:lpstr>
      <vt:lpstr>Thank you</vt:lpstr>
    </vt:vector>
  </TitlesOfParts>
  <Company>IR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Koleno</dc:title>
  <dc:creator>BiD</dc:creator>
  <cp:lastModifiedBy>User</cp:lastModifiedBy>
  <cp:revision>326</cp:revision>
  <dcterms:created xsi:type="dcterms:W3CDTF">2003-05-17T13:54:06Z</dcterms:created>
  <dcterms:modified xsi:type="dcterms:W3CDTF">2023-08-20T21:16:09Z</dcterms:modified>
</cp:coreProperties>
</file>